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 id="2147484069" r:id="rId6"/>
  </p:sldMasterIdLst>
  <p:notesMasterIdLst>
    <p:notesMasterId r:id="rId55"/>
  </p:notesMasterIdLst>
  <p:handoutMasterIdLst>
    <p:handoutMasterId r:id="rId56"/>
  </p:handoutMasterIdLst>
  <p:sldIdLst>
    <p:sldId id="394" r:id="rId7"/>
    <p:sldId id="498" r:id="rId8"/>
    <p:sldId id="657" r:id="rId9"/>
    <p:sldId id="397" r:id="rId10"/>
    <p:sldId id="399" r:id="rId11"/>
    <p:sldId id="656" r:id="rId12"/>
    <p:sldId id="754" r:id="rId13"/>
    <p:sldId id="755" r:id="rId14"/>
    <p:sldId id="780" r:id="rId15"/>
    <p:sldId id="757" r:id="rId16"/>
    <p:sldId id="776" r:id="rId17"/>
    <p:sldId id="756" r:id="rId18"/>
    <p:sldId id="758" r:id="rId19"/>
    <p:sldId id="761" r:id="rId20"/>
    <p:sldId id="762" r:id="rId21"/>
    <p:sldId id="770" r:id="rId22"/>
    <p:sldId id="782" r:id="rId23"/>
    <p:sldId id="763" r:id="rId24"/>
    <p:sldId id="759" r:id="rId25"/>
    <p:sldId id="764" r:id="rId26"/>
    <p:sldId id="765" r:id="rId27"/>
    <p:sldId id="766" r:id="rId28"/>
    <p:sldId id="771" r:id="rId29"/>
    <p:sldId id="767" r:id="rId30"/>
    <p:sldId id="781" r:id="rId31"/>
    <p:sldId id="784" r:id="rId32"/>
    <p:sldId id="441" r:id="rId33"/>
    <p:sldId id="768" r:id="rId34"/>
    <p:sldId id="777" r:id="rId35"/>
    <p:sldId id="760" r:id="rId36"/>
    <p:sldId id="772" r:id="rId37"/>
    <p:sldId id="774" r:id="rId38"/>
    <p:sldId id="775" r:id="rId39"/>
    <p:sldId id="773" r:id="rId40"/>
    <p:sldId id="785" r:id="rId41"/>
    <p:sldId id="783" r:id="rId42"/>
    <p:sldId id="778" r:id="rId43"/>
    <p:sldId id="779" r:id="rId44"/>
    <p:sldId id="690" r:id="rId45"/>
    <p:sldId id="731" r:id="rId46"/>
    <p:sldId id="732" r:id="rId47"/>
    <p:sldId id="738" r:id="rId48"/>
    <p:sldId id="741" r:id="rId49"/>
    <p:sldId id="742" r:id="rId50"/>
    <p:sldId id="744" r:id="rId51"/>
    <p:sldId id="749" r:id="rId52"/>
    <p:sldId id="528" r:id="rId53"/>
    <p:sldId id="452" r:id="rId54"/>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498"/>
            <p14:sldId id="657"/>
            <p14:sldId id="397"/>
            <p14:sldId id="399"/>
            <p14:sldId id="656"/>
            <p14:sldId id="754"/>
            <p14:sldId id="755"/>
            <p14:sldId id="780"/>
            <p14:sldId id="757"/>
            <p14:sldId id="776"/>
            <p14:sldId id="756"/>
            <p14:sldId id="758"/>
            <p14:sldId id="761"/>
            <p14:sldId id="762"/>
            <p14:sldId id="770"/>
            <p14:sldId id="782"/>
            <p14:sldId id="763"/>
            <p14:sldId id="759"/>
            <p14:sldId id="764"/>
            <p14:sldId id="765"/>
            <p14:sldId id="766"/>
            <p14:sldId id="771"/>
            <p14:sldId id="767"/>
            <p14:sldId id="781"/>
            <p14:sldId id="784"/>
            <p14:sldId id="441"/>
            <p14:sldId id="768"/>
            <p14:sldId id="777"/>
            <p14:sldId id="760"/>
            <p14:sldId id="772"/>
            <p14:sldId id="774"/>
            <p14:sldId id="775"/>
            <p14:sldId id="773"/>
            <p14:sldId id="785"/>
            <p14:sldId id="783"/>
            <p14:sldId id="778"/>
            <p14:sldId id="779"/>
            <p14:sldId id="690"/>
            <p14:sldId id="731"/>
            <p14:sldId id="732"/>
            <p14:sldId id="738"/>
            <p14:sldId id="741"/>
            <p14:sldId id="742"/>
            <p14:sldId id="744"/>
            <p14:sldId id="749"/>
            <p14:sldId id="528"/>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0373B4-1624-4616-9FA7-870CF94559B6}" v="250" dt="2023-05-04T06:00:13.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32" autoAdjust="0"/>
    <p:restoredTop sz="79683" autoAdjust="0"/>
  </p:normalViewPr>
  <p:slideViewPr>
    <p:cSldViewPr snapToGrid="0" snapToObjects="1">
      <p:cViewPr varScale="1">
        <p:scale>
          <a:sx n="66" d="100"/>
          <a:sy n="66" d="100"/>
        </p:scale>
        <p:origin x="360"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es Bjerva" userId="5f9a37b0-3882-4083-a67b-834a4d719fc4" providerId="ADAL" clId="{B80373B4-1624-4616-9FA7-870CF94559B6}"/>
    <pc:docChg chg="custSel addSld modSld">
      <pc:chgData name="Johannes Bjerva" userId="5f9a37b0-3882-4083-a67b-834a4d719fc4" providerId="ADAL" clId="{B80373B4-1624-4616-9FA7-870CF94559B6}" dt="2023-05-04T06:00:13.698" v="285" actId="20577"/>
      <pc:docMkLst>
        <pc:docMk/>
      </pc:docMkLst>
      <pc:sldChg chg="modSp mod">
        <pc:chgData name="Johannes Bjerva" userId="5f9a37b0-3882-4083-a67b-834a4d719fc4" providerId="ADAL" clId="{B80373B4-1624-4616-9FA7-870CF94559B6}" dt="2023-05-04T05:42:17.589" v="193" actId="1076"/>
        <pc:sldMkLst>
          <pc:docMk/>
          <pc:sldMk cId="781574512" sldId="394"/>
        </pc:sldMkLst>
        <pc:spChg chg="mod">
          <ac:chgData name="Johannes Bjerva" userId="5f9a37b0-3882-4083-a67b-834a4d719fc4" providerId="ADAL" clId="{B80373B4-1624-4616-9FA7-870CF94559B6}" dt="2023-05-04T05:29:01.736" v="163" actId="20577"/>
          <ac:spMkLst>
            <pc:docMk/>
            <pc:sldMk cId="781574512" sldId="394"/>
            <ac:spMk id="4" creationId="{00000000-0000-0000-0000-000000000000}"/>
          </ac:spMkLst>
        </pc:spChg>
        <pc:spChg chg="mod">
          <ac:chgData name="Johannes Bjerva" userId="5f9a37b0-3882-4083-a67b-834a4d719fc4" providerId="ADAL" clId="{B80373B4-1624-4616-9FA7-870CF94559B6}" dt="2023-05-04T05:42:17.589" v="193" actId="1076"/>
          <ac:spMkLst>
            <pc:docMk/>
            <pc:sldMk cId="781574512" sldId="394"/>
            <ac:spMk id="88" creationId="{E191B0B9-689F-49AC-8586-9F3721A24212}"/>
          </ac:spMkLst>
        </pc:spChg>
      </pc:sldChg>
      <pc:sldChg chg="mod modShow">
        <pc:chgData name="Johannes Bjerva" userId="5f9a37b0-3882-4083-a67b-834a4d719fc4" providerId="ADAL" clId="{B80373B4-1624-4616-9FA7-870CF94559B6}" dt="2023-05-04T05:41:35.877" v="167" actId="729"/>
        <pc:sldMkLst>
          <pc:docMk/>
          <pc:sldMk cId="3798457345" sldId="441"/>
        </pc:sldMkLst>
      </pc:sldChg>
      <pc:sldChg chg="addSp delSp modSp add mod">
        <pc:chgData name="Johannes Bjerva" userId="5f9a37b0-3882-4083-a67b-834a4d719fc4" providerId="ADAL" clId="{B80373B4-1624-4616-9FA7-870CF94559B6}" dt="2023-05-04T05:43:11.199" v="201" actId="1076"/>
        <pc:sldMkLst>
          <pc:docMk/>
          <pc:sldMk cId="1880360458" sldId="452"/>
        </pc:sldMkLst>
        <pc:spChg chg="mod">
          <ac:chgData name="Johannes Bjerva" userId="5f9a37b0-3882-4083-a67b-834a4d719fc4" providerId="ADAL" clId="{B80373B4-1624-4616-9FA7-870CF94559B6}" dt="2023-05-04T05:42:56.735" v="195" actId="20577"/>
          <ac:spMkLst>
            <pc:docMk/>
            <pc:sldMk cId="1880360458" sldId="452"/>
            <ac:spMk id="5" creationId="{1D1B7B8D-761B-3927-A1E6-5A84EE865580}"/>
          </ac:spMkLst>
        </pc:spChg>
        <pc:picChg chg="add mod">
          <ac:chgData name="Johannes Bjerva" userId="5f9a37b0-3882-4083-a67b-834a4d719fc4" providerId="ADAL" clId="{B80373B4-1624-4616-9FA7-870CF94559B6}" dt="2023-05-04T05:43:11.199" v="201" actId="1076"/>
          <ac:picMkLst>
            <pc:docMk/>
            <pc:sldMk cId="1880360458" sldId="452"/>
            <ac:picMk id="4" creationId="{8D2D830D-C696-C89B-42D8-6F88BC969617}"/>
          </ac:picMkLst>
        </pc:picChg>
        <pc:picChg chg="del">
          <ac:chgData name="Johannes Bjerva" userId="5f9a37b0-3882-4083-a67b-834a4d719fc4" providerId="ADAL" clId="{B80373B4-1624-4616-9FA7-870CF94559B6}" dt="2023-05-04T05:43:03.898" v="196" actId="478"/>
          <ac:picMkLst>
            <pc:docMk/>
            <pc:sldMk cId="1880360458" sldId="452"/>
            <ac:picMk id="6" creationId="{308C3BD1-D830-16DD-1278-3AAC3FFB7F26}"/>
          </ac:picMkLst>
        </pc:picChg>
      </pc:sldChg>
      <pc:sldChg chg="modSp mod modAnim">
        <pc:chgData name="Johannes Bjerva" userId="5f9a37b0-3882-4083-a67b-834a4d719fc4" providerId="ADAL" clId="{B80373B4-1624-4616-9FA7-870CF94559B6}" dt="2023-05-04T05:43:44.439" v="267" actId="20577"/>
        <pc:sldMkLst>
          <pc:docMk/>
          <pc:sldMk cId="3377396857" sldId="498"/>
        </pc:sldMkLst>
        <pc:spChg chg="mod">
          <ac:chgData name="Johannes Bjerva" userId="5f9a37b0-3882-4083-a67b-834a4d719fc4" providerId="ADAL" clId="{B80373B4-1624-4616-9FA7-870CF94559B6}" dt="2023-05-04T05:43:44.439" v="267" actId="20577"/>
          <ac:spMkLst>
            <pc:docMk/>
            <pc:sldMk cId="3377396857" sldId="498"/>
            <ac:spMk id="4" creationId="{00000000-0000-0000-0000-000000000000}"/>
          </ac:spMkLst>
        </pc:spChg>
      </pc:sldChg>
      <pc:sldChg chg="modSp">
        <pc:chgData name="Johannes Bjerva" userId="5f9a37b0-3882-4083-a67b-834a4d719fc4" providerId="ADAL" clId="{B80373B4-1624-4616-9FA7-870CF94559B6}" dt="2023-05-04T05:45:38.332" v="268" actId="20577"/>
        <pc:sldMkLst>
          <pc:docMk/>
          <pc:sldMk cId="3090905689" sldId="758"/>
        </pc:sldMkLst>
        <pc:spChg chg="mod">
          <ac:chgData name="Johannes Bjerva" userId="5f9a37b0-3882-4083-a67b-834a4d719fc4" providerId="ADAL" clId="{B80373B4-1624-4616-9FA7-870CF94559B6}" dt="2023-05-04T05:45:38.332" v="268" actId="20577"/>
          <ac:spMkLst>
            <pc:docMk/>
            <pc:sldMk cId="3090905689" sldId="758"/>
            <ac:spMk id="4" creationId="{00000000-0000-0000-0000-000000000000}"/>
          </ac:spMkLst>
        </pc:spChg>
      </pc:sldChg>
      <pc:sldChg chg="modSp mod">
        <pc:chgData name="Johannes Bjerva" userId="5f9a37b0-3882-4083-a67b-834a4d719fc4" providerId="ADAL" clId="{B80373B4-1624-4616-9FA7-870CF94559B6}" dt="2023-05-04T06:00:13.698" v="285" actId="20577"/>
        <pc:sldMkLst>
          <pc:docMk/>
          <pc:sldMk cId="2976381275" sldId="781"/>
        </pc:sldMkLst>
        <pc:spChg chg="mod">
          <ac:chgData name="Johannes Bjerva" userId="5f9a37b0-3882-4083-a67b-834a4d719fc4" providerId="ADAL" clId="{B80373B4-1624-4616-9FA7-870CF94559B6}" dt="2023-05-04T05:37:40.244" v="166" actId="20577"/>
          <ac:spMkLst>
            <pc:docMk/>
            <pc:sldMk cId="2976381275" sldId="781"/>
            <ac:spMk id="3" creationId="{4E0BCE2D-7DC0-429A-864C-A0DDC7CA7D31}"/>
          </ac:spMkLst>
        </pc:spChg>
        <pc:spChg chg="mod">
          <ac:chgData name="Johannes Bjerva" userId="5f9a37b0-3882-4083-a67b-834a4d719fc4" providerId="ADAL" clId="{B80373B4-1624-4616-9FA7-870CF94559B6}" dt="2023-05-04T06:00:13.698" v="285" actId="20577"/>
          <ac:spMkLst>
            <pc:docMk/>
            <pc:sldMk cId="2976381275" sldId="781"/>
            <ac:spMk id="4" creationId="{666382A9-C879-4D98-9308-B25C5EA2B381}"/>
          </ac:spMkLst>
        </pc:spChg>
      </pc:sldChg>
      <pc:sldChg chg="addSp modSp mod">
        <pc:chgData name="Johannes Bjerva" userId="5f9a37b0-3882-4083-a67b-834a4d719fc4" providerId="ADAL" clId="{B80373B4-1624-4616-9FA7-870CF94559B6}" dt="2023-05-04T05:41:54.016" v="182" actId="113"/>
        <pc:sldMkLst>
          <pc:docMk/>
          <pc:sldMk cId="1428402868" sldId="784"/>
        </pc:sldMkLst>
        <pc:spChg chg="add mod">
          <ac:chgData name="Johannes Bjerva" userId="5f9a37b0-3882-4083-a67b-834a4d719fc4" providerId="ADAL" clId="{B80373B4-1624-4616-9FA7-870CF94559B6}" dt="2023-05-04T05:41:54.016" v="182" actId="113"/>
          <ac:spMkLst>
            <pc:docMk/>
            <pc:sldMk cId="1428402868" sldId="784"/>
            <ac:spMk id="4" creationId="{6B1CAE97-548B-282B-87FE-4B0FDAEA0F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5/3/2023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316566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32348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71715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61652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extLst>
      <p:ext uri="{BB962C8B-B14F-4D97-AF65-F5344CB8AC3E}">
        <p14:creationId xmlns:p14="http://schemas.microsoft.com/office/powerpoint/2010/main" val="28033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13228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859760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0568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2628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599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Lst>
  <p:hf hdr="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5152708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37.gif"/></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forms.gle/sHLKeTTr5g6QQ4vB8"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4.xml"/><Relationship Id="rId6" Type="http://schemas.openxmlformats.org/officeDocument/2006/relationships/image" Target="../media/image52.gif"/><Relationship Id="rId5" Type="http://schemas.openxmlformats.org/officeDocument/2006/relationships/image" Target="../media/image51.gif"/><Relationship Id="rId4" Type="http://schemas.openxmlformats.org/officeDocument/2006/relationships/image" Target="../media/image50.gif"/></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gif"/><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54.gif"/></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 Id="rId5" Type="http://schemas.openxmlformats.org/officeDocument/2006/relationships/image" Target="../media/image2.emf"/><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1729409"/>
            <a:ext cx="7341129" cy="1423695"/>
          </a:xfrm>
        </p:spPr>
        <p:txBody>
          <a:bodyPr/>
          <a:lstStyle/>
          <a:p>
            <a:r>
              <a:rPr lang="da-DK" dirty="0"/>
              <a:t>Grafer og </a:t>
            </a:r>
            <a:br>
              <a:rPr lang="da-DK" dirty="0"/>
            </a:br>
            <a:r>
              <a:rPr lang="da-DK" dirty="0"/>
              <a:t>Elementære Grafalgoritmer</a:t>
            </a:r>
            <a:br>
              <a:rPr lang="da-DK" dirty="0"/>
            </a:br>
            <a:br>
              <a:rPr lang="da-DK" sz="1200" dirty="0"/>
            </a:br>
            <a:r>
              <a:rPr lang="da-DK" sz="1400" dirty="0" err="1"/>
              <a:t>Algorithms</a:t>
            </a:r>
            <a:r>
              <a:rPr lang="da-DK" sz="1400" dirty="0"/>
              <a:t> and Data </a:t>
            </a:r>
            <a:r>
              <a:rPr lang="da-DK" sz="1400" dirty="0" err="1"/>
              <a:t>Structures</a:t>
            </a:r>
            <a:r>
              <a:rPr lang="da-DK" sz="1400" dirty="0"/>
              <a:t>, ALG, F23, </a:t>
            </a:r>
            <a:r>
              <a:rPr lang="da-DK" sz="1400" dirty="0" err="1"/>
              <a:t>Lecture</a:t>
            </a:r>
            <a:r>
              <a:rPr lang="da-DK" sz="1400" dirty="0"/>
              <a:t> 8</a:t>
            </a:r>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
        <p:nvSpPr>
          <p:cNvPr id="88" name="Pladsholder til tekst 6">
            <a:extLst>
              <a:ext uri="{FF2B5EF4-FFF2-40B4-BE49-F238E27FC236}">
                <a16:creationId xmlns:a16="http://schemas.microsoft.com/office/drawing/2014/main" id="{E191B0B9-689F-49AC-8586-9F3721A24212}"/>
              </a:ext>
            </a:extLst>
          </p:cNvPr>
          <p:cNvSpPr txBox="1">
            <a:spLocks/>
          </p:cNvSpPr>
          <p:nvPr/>
        </p:nvSpPr>
        <p:spPr>
          <a:xfrm>
            <a:off x="1500471" y="4460084"/>
            <a:ext cx="9165657" cy="713440"/>
          </a:xfrm>
          <a:prstGeom prst="rect">
            <a:avLst/>
          </a:prstGeom>
          <a:solidFill>
            <a:schemeClr val="bg1"/>
          </a:solidFill>
        </p:spPr>
        <p:txBody>
          <a:bodyPr vert="horz" lIns="0" tIns="45720" rIns="0" bIns="45720" rtlCol="0">
            <a:noAutofit/>
          </a:bodyPr>
          <a:lstStyle>
            <a:lvl1pPr marL="0" indent="0" algn="ctr" defTabSz="914318" rtl="0" eaLnBrk="1" latinLnBrk="0" hangingPunct="1">
              <a:lnSpc>
                <a:spcPct val="120000"/>
              </a:lnSpc>
              <a:spcBef>
                <a:spcPts val="1000"/>
              </a:spcBef>
              <a:buFontTx/>
              <a:buNone/>
              <a:defRPr sz="1800" kern="1200" spc="30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3500" b="0" i="0" dirty="0">
                <a:solidFill>
                  <a:srgbClr val="000000"/>
                </a:solidFill>
                <a:effectLst/>
                <a:latin typeface="apple color emoji"/>
              </a:rPr>
              <a:t>🥳</a:t>
            </a:r>
            <a:r>
              <a:rPr lang="da-DK" sz="3500" b="1" dirty="0"/>
              <a:t> tinyurl.com/alg-f08-morgen </a:t>
            </a:r>
            <a:r>
              <a:rPr lang="da-DK" sz="3500" b="0" i="0" dirty="0">
                <a:solidFill>
                  <a:srgbClr val="000000"/>
                </a:solidFill>
                <a:effectLst/>
                <a:latin typeface="apple color emoji"/>
              </a:rPr>
              <a:t>🥳</a:t>
            </a:r>
            <a:endParaRPr lang="da-DK" sz="3500" b="1" dirty="0"/>
          </a:p>
        </p:txBody>
      </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le 2"/>
          <p:cNvSpPr>
            <a:spLocks noGrp="1"/>
          </p:cNvSpPr>
          <p:nvPr>
            <p:ph type="title"/>
          </p:nvPr>
        </p:nvSpPr>
        <p:spPr>
          <a:xfrm>
            <a:off x="587374" y="370290"/>
            <a:ext cx="7883766" cy="1474385"/>
          </a:xfrm>
        </p:spPr>
        <p:txBody>
          <a:bodyPr/>
          <a:lstStyle/>
          <a:p>
            <a:r>
              <a:rPr lang="da-DK" dirty="0"/>
              <a:t>Repræsentation af grafer:</a:t>
            </a:r>
            <a:br>
              <a:rPr lang="da-DK" dirty="0"/>
            </a:br>
            <a:r>
              <a:rPr lang="da-DK" dirty="0" err="1"/>
              <a:t>Adjacency</a:t>
            </a:r>
            <a:r>
              <a:rPr lang="da-DK" dirty="0"/>
              <a:t> Matrix</a:t>
            </a:r>
          </a:p>
        </p:txBody>
      </p:sp>
      <p:sp>
        <p:nvSpPr>
          <p:cNvPr id="4" name="Text Placeholder 3"/>
          <p:cNvSpPr>
            <a:spLocks noGrp="1"/>
          </p:cNvSpPr>
          <p:nvPr>
            <p:ph type="body" sz="quarter" idx="12"/>
          </p:nvPr>
        </p:nvSpPr>
        <p:spPr>
          <a:xfrm>
            <a:off x="587375" y="2065337"/>
            <a:ext cx="10752512" cy="1959986"/>
          </a:xfrm>
        </p:spPr>
        <p:txBody>
          <a:bodyPr>
            <a:noAutofit/>
          </a:bodyPr>
          <a:lstStyle/>
          <a:p>
            <a:r>
              <a:rPr lang="da-DK" sz="2000" dirty="0"/>
              <a:t>En </a:t>
            </a:r>
            <a:r>
              <a:rPr lang="da-DK" sz="2000" dirty="0" err="1"/>
              <a:t>adjacency</a:t>
            </a:r>
            <a:r>
              <a:rPr lang="da-DK" sz="2000" dirty="0"/>
              <a:t>-matrix af en graf, G = (V, E), består af en matrix </a:t>
            </a:r>
            <a:r>
              <a:rPr lang="da-DK" sz="2000" b="1" dirty="0"/>
              <a:t>|</a:t>
            </a:r>
            <a:r>
              <a:rPr lang="da-DK" sz="2000" b="1" i="1" dirty="0"/>
              <a:t>V</a:t>
            </a:r>
            <a:r>
              <a:rPr lang="da-DK" sz="2000" b="1" dirty="0"/>
              <a:t>|</a:t>
            </a:r>
            <a:r>
              <a:rPr lang="da-DK" sz="2000" b="1" baseline="30000" dirty="0"/>
              <a:t>2</a:t>
            </a:r>
          </a:p>
          <a:p>
            <a:r>
              <a:rPr lang="da-DK" sz="2000" dirty="0"/>
              <a:t>Hvert element i matrixen</a:t>
            </a:r>
            <a:r>
              <a:rPr lang="da-DK" sz="2000" b="1" dirty="0"/>
              <a:t> </a:t>
            </a:r>
            <a:r>
              <a:rPr lang="da-DK" sz="3200" b="1" dirty="0"/>
              <a:t>A = </a:t>
            </a:r>
            <a:r>
              <a:rPr lang="da-DK" sz="3200" b="1" dirty="0" err="1"/>
              <a:t>a</a:t>
            </a:r>
            <a:r>
              <a:rPr lang="da-DK" sz="3200" b="1" baseline="-25000" dirty="0" err="1"/>
              <a:t>ij</a:t>
            </a:r>
            <a:r>
              <a:rPr lang="da-DK" sz="3200" dirty="0"/>
              <a:t> </a:t>
            </a:r>
            <a:r>
              <a:rPr lang="da-DK" sz="2000" dirty="0"/>
              <a:t>defineres sådan at</a:t>
            </a:r>
          </a:p>
          <a:p>
            <a:r>
              <a:rPr lang="da-DK" sz="2000" b="1" dirty="0"/>
              <a:t>Hvor meget plads bruger dette, i termer af V og E?</a:t>
            </a:r>
          </a:p>
          <a:p>
            <a:pPr lvl="1"/>
            <a:r>
              <a:rPr lang="el-GR" sz="1800" b="1" dirty="0"/>
              <a:t>Θ(|</a:t>
            </a:r>
            <a:r>
              <a:rPr lang="da-DK" sz="1800" b="1" i="1" dirty="0"/>
              <a:t>V</a:t>
            </a:r>
            <a:r>
              <a:rPr lang="da-DK" sz="1800" b="1" dirty="0"/>
              <a:t>|</a:t>
            </a:r>
            <a:r>
              <a:rPr lang="da-DK" sz="1800" b="1" baseline="30000" dirty="0"/>
              <a:t>2</a:t>
            </a:r>
            <a:r>
              <a:rPr lang="da-DK" sz="1800" b="1" dirty="0"/>
              <a:t>) plads</a:t>
            </a:r>
          </a:p>
          <a:p>
            <a:r>
              <a:rPr lang="da-DK" sz="2000" b="1" dirty="0"/>
              <a:t>Tillader nem implementering </a:t>
            </a:r>
            <a:br>
              <a:rPr lang="da-DK" sz="2000" b="1" dirty="0"/>
            </a:br>
            <a:r>
              <a:rPr lang="da-DK" sz="2000" b="1" dirty="0"/>
              <a:t>af vægtede grafer</a:t>
            </a:r>
          </a:p>
        </p:txBody>
      </p:sp>
      <p:pic>
        <p:nvPicPr>
          <p:cNvPr id="5" name="Picture 4"/>
          <p:cNvPicPr>
            <a:picLocks noChangeAspect="1"/>
          </p:cNvPicPr>
          <p:nvPr/>
        </p:nvPicPr>
        <p:blipFill>
          <a:blip r:embed="rId2"/>
          <a:stretch>
            <a:fillRect/>
          </a:stretch>
        </p:blipFill>
        <p:spPr>
          <a:xfrm>
            <a:off x="4524098" y="3727146"/>
            <a:ext cx="7258050" cy="2705100"/>
          </a:xfrm>
          <a:prstGeom prst="rect">
            <a:avLst/>
          </a:prstGeom>
        </p:spPr>
      </p:pic>
      <p:pic>
        <p:nvPicPr>
          <p:cNvPr id="6" name="Picture 5"/>
          <p:cNvPicPr>
            <a:picLocks noChangeAspect="1"/>
          </p:cNvPicPr>
          <p:nvPr/>
        </p:nvPicPr>
        <p:blipFill>
          <a:blip r:embed="rId3"/>
          <a:stretch>
            <a:fillRect/>
          </a:stretch>
        </p:blipFill>
        <p:spPr>
          <a:xfrm>
            <a:off x="7222613" y="2488994"/>
            <a:ext cx="3219450" cy="962025"/>
          </a:xfrm>
          <a:prstGeom prst="rect">
            <a:avLst/>
          </a:prstGeom>
        </p:spPr>
      </p:pic>
      <p:pic>
        <p:nvPicPr>
          <p:cNvPr id="7" name="Picture 6"/>
          <p:cNvPicPr>
            <a:picLocks noChangeAspect="1"/>
          </p:cNvPicPr>
          <p:nvPr/>
        </p:nvPicPr>
        <p:blipFill>
          <a:blip r:embed="rId4"/>
          <a:stretch>
            <a:fillRect/>
          </a:stretch>
        </p:blipFill>
        <p:spPr>
          <a:xfrm>
            <a:off x="4524098" y="3671681"/>
            <a:ext cx="7258050" cy="2816029"/>
          </a:xfrm>
          <a:prstGeom prst="rect">
            <a:avLst/>
          </a:prstGeom>
        </p:spPr>
      </p:pic>
    </p:spTree>
    <p:extLst>
      <p:ext uri="{BB962C8B-B14F-4D97-AF65-F5344CB8AC3E}">
        <p14:creationId xmlns:p14="http://schemas.microsoft.com/office/powerpoint/2010/main" val="88867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le 2"/>
          <p:cNvSpPr>
            <a:spLocks noGrp="1"/>
          </p:cNvSpPr>
          <p:nvPr>
            <p:ph type="title"/>
          </p:nvPr>
        </p:nvSpPr>
        <p:spPr/>
        <p:txBody>
          <a:bodyPr/>
          <a:lstStyle/>
          <a:p>
            <a:r>
              <a:rPr lang="da-DK" dirty="0"/>
              <a:t>Hvilke matcher?</a:t>
            </a:r>
          </a:p>
        </p:txBody>
      </p:sp>
      <p:grpSp>
        <p:nvGrpSpPr>
          <p:cNvPr id="27" name="Group 26"/>
          <p:cNvGrpSpPr/>
          <p:nvPr/>
        </p:nvGrpSpPr>
        <p:grpSpPr>
          <a:xfrm>
            <a:off x="902248" y="1966994"/>
            <a:ext cx="2758308" cy="1731905"/>
            <a:chOff x="902248" y="1966994"/>
            <a:chExt cx="2758308" cy="1731905"/>
          </a:xfrm>
        </p:grpSpPr>
        <p:pic>
          <p:nvPicPr>
            <p:cNvPr id="12" name="Picture 11"/>
            <p:cNvPicPr>
              <a:picLocks noChangeAspect="1"/>
            </p:cNvPicPr>
            <p:nvPr/>
          </p:nvPicPr>
          <p:blipFill>
            <a:blip r:embed="rId2"/>
            <a:stretch>
              <a:fillRect/>
            </a:stretch>
          </p:blipFill>
          <p:spPr>
            <a:xfrm>
              <a:off x="902248" y="1966994"/>
              <a:ext cx="2758308" cy="1636875"/>
            </a:xfrm>
            <a:prstGeom prst="rect">
              <a:avLst/>
            </a:prstGeom>
          </p:spPr>
        </p:pic>
        <p:sp>
          <p:nvSpPr>
            <p:cNvPr id="19" name="TextBox 18"/>
            <p:cNvSpPr txBox="1"/>
            <p:nvPr/>
          </p:nvSpPr>
          <p:spPr>
            <a:xfrm>
              <a:off x="2591710" y="3237234"/>
              <a:ext cx="407484" cy="461665"/>
            </a:xfrm>
            <a:prstGeom prst="rect">
              <a:avLst/>
            </a:prstGeom>
            <a:noFill/>
          </p:spPr>
          <p:txBody>
            <a:bodyPr wrap="none" rtlCol="0">
              <a:spAutoFit/>
            </a:bodyPr>
            <a:lstStyle/>
            <a:p>
              <a:r>
                <a:rPr lang="da-DK" sz="2400" b="1" dirty="0">
                  <a:solidFill>
                    <a:srgbClr val="FF0000"/>
                  </a:solidFill>
                </a:rPr>
                <a:t>A</a:t>
              </a:r>
            </a:p>
          </p:txBody>
        </p:sp>
      </p:grpSp>
      <p:grpSp>
        <p:nvGrpSpPr>
          <p:cNvPr id="26" name="Group 25"/>
          <p:cNvGrpSpPr/>
          <p:nvPr/>
        </p:nvGrpSpPr>
        <p:grpSpPr>
          <a:xfrm>
            <a:off x="4894700" y="1957994"/>
            <a:ext cx="1721068" cy="1734907"/>
            <a:chOff x="4894700" y="1957994"/>
            <a:chExt cx="1721068" cy="1734907"/>
          </a:xfrm>
        </p:grpSpPr>
        <p:pic>
          <p:nvPicPr>
            <p:cNvPr id="10" name="Picture 9"/>
            <p:cNvPicPr>
              <a:picLocks noChangeAspect="1"/>
            </p:cNvPicPr>
            <p:nvPr/>
          </p:nvPicPr>
          <p:blipFill>
            <a:blip r:embed="rId3"/>
            <a:stretch>
              <a:fillRect/>
            </a:stretch>
          </p:blipFill>
          <p:spPr>
            <a:xfrm>
              <a:off x="4894700" y="1957994"/>
              <a:ext cx="1721068" cy="1654873"/>
            </a:xfrm>
            <a:prstGeom prst="rect">
              <a:avLst/>
            </a:prstGeom>
          </p:spPr>
        </p:pic>
        <p:sp>
          <p:nvSpPr>
            <p:cNvPr id="20" name="TextBox 19"/>
            <p:cNvSpPr txBox="1"/>
            <p:nvPr/>
          </p:nvSpPr>
          <p:spPr>
            <a:xfrm>
              <a:off x="6107420" y="3231236"/>
              <a:ext cx="407484" cy="461665"/>
            </a:xfrm>
            <a:prstGeom prst="rect">
              <a:avLst/>
            </a:prstGeom>
            <a:noFill/>
          </p:spPr>
          <p:txBody>
            <a:bodyPr wrap="none" rtlCol="0">
              <a:spAutoFit/>
            </a:bodyPr>
            <a:lstStyle/>
            <a:p>
              <a:r>
                <a:rPr lang="da-DK" sz="2400" b="1" dirty="0">
                  <a:solidFill>
                    <a:srgbClr val="FF0000"/>
                  </a:solidFill>
                </a:rPr>
                <a:t>B</a:t>
              </a:r>
            </a:p>
          </p:txBody>
        </p:sp>
      </p:grpSp>
      <p:grpSp>
        <p:nvGrpSpPr>
          <p:cNvPr id="25" name="Group 24"/>
          <p:cNvGrpSpPr/>
          <p:nvPr/>
        </p:nvGrpSpPr>
        <p:grpSpPr>
          <a:xfrm>
            <a:off x="7849912" y="1940242"/>
            <a:ext cx="3467639" cy="1758657"/>
            <a:chOff x="7849912" y="1940242"/>
            <a:chExt cx="3467639" cy="1758657"/>
          </a:xfrm>
        </p:grpSpPr>
        <p:pic>
          <p:nvPicPr>
            <p:cNvPr id="8" name="Picture 7"/>
            <p:cNvPicPr>
              <a:picLocks noChangeAspect="1"/>
            </p:cNvPicPr>
            <p:nvPr/>
          </p:nvPicPr>
          <p:blipFill>
            <a:blip r:embed="rId4"/>
            <a:stretch>
              <a:fillRect/>
            </a:stretch>
          </p:blipFill>
          <p:spPr>
            <a:xfrm>
              <a:off x="7849912" y="1940242"/>
              <a:ext cx="3467639" cy="1690375"/>
            </a:xfrm>
            <a:prstGeom prst="rect">
              <a:avLst/>
            </a:prstGeom>
          </p:spPr>
        </p:pic>
        <p:sp>
          <p:nvSpPr>
            <p:cNvPr id="21" name="TextBox 20"/>
            <p:cNvSpPr txBox="1"/>
            <p:nvPr/>
          </p:nvSpPr>
          <p:spPr>
            <a:xfrm>
              <a:off x="9419388" y="3237234"/>
              <a:ext cx="407484" cy="461665"/>
            </a:xfrm>
            <a:prstGeom prst="rect">
              <a:avLst/>
            </a:prstGeom>
            <a:noFill/>
          </p:spPr>
          <p:txBody>
            <a:bodyPr wrap="none" rtlCol="0">
              <a:spAutoFit/>
            </a:bodyPr>
            <a:lstStyle/>
            <a:p>
              <a:r>
                <a:rPr lang="da-DK" sz="2400" b="1" dirty="0">
                  <a:solidFill>
                    <a:srgbClr val="FF0000"/>
                  </a:solidFill>
                </a:rPr>
                <a:t>C</a:t>
              </a:r>
            </a:p>
          </p:txBody>
        </p:sp>
      </p:grpSp>
      <p:grpSp>
        <p:nvGrpSpPr>
          <p:cNvPr id="28" name="Group 27"/>
          <p:cNvGrpSpPr/>
          <p:nvPr/>
        </p:nvGrpSpPr>
        <p:grpSpPr>
          <a:xfrm>
            <a:off x="546351" y="4655433"/>
            <a:ext cx="3166199" cy="1669671"/>
            <a:chOff x="546351" y="4655433"/>
            <a:chExt cx="3166199" cy="1669671"/>
          </a:xfrm>
        </p:grpSpPr>
        <p:pic>
          <p:nvPicPr>
            <p:cNvPr id="7" name="Picture 6"/>
            <p:cNvPicPr>
              <a:picLocks noChangeAspect="1"/>
            </p:cNvPicPr>
            <p:nvPr/>
          </p:nvPicPr>
          <p:blipFill>
            <a:blip r:embed="rId5"/>
            <a:stretch>
              <a:fillRect/>
            </a:stretch>
          </p:blipFill>
          <p:spPr>
            <a:xfrm>
              <a:off x="764956" y="5095382"/>
              <a:ext cx="2895600" cy="1228725"/>
            </a:xfrm>
            <a:prstGeom prst="rect">
              <a:avLst/>
            </a:prstGeom>
          </p:spPr>
        </p:pic>
        <p:sp>
          <p:nvSpPr>
            <p:cNvPr id="15" name="TextBox 14"/>
            <p:cNvSpPr txBox="1"/>
            <p:nvPr/>
          </p:nvSpPr>
          <p:spPr>
            <a:xfrm>
              <a:off x="546936" y="5124775"/>
              <a:ext cx="356188" cy="1200329"/>
            </a:xfrm>
            <a:prstGeom prst="rect">
              <a:avLst/>
            </a:prstGeom>
            <a:noFill/>
          </p:spPr>
          <p:txBody>
            <a:bodyPr wrap="none" rtlCol="0">
              <a:spAutoFit/>
            </a:bodyPr>
            <a:lstStyle/>
            <a:p>
              <a:r>
                <a:rPr lang="da-DK" sz="2400" dirty="0"/>
                <a:t>0</a:t>
              </a:r>
            </a:p>
            <a:p>
              <a:r>
                <a:rPr lang="da-DK" sz="2400" dirty="0"/>
                <a:t>1</a:t>
              </a:r>
            </a:p>
            <a:p>
              <a:r>
                <a:rPr lang="da-DK" sz="2400" dirty="0"/>
                <a:t>2</a:t>
              </a:r>
            </a:p>
          </p:txBody>
        </p:sp>
        <p:sp>
          <p:nvSpPr>
            <p:cNvPr id="18" name="TextBox 17"/>
            <p:cNvSpPr txBox="1"/>
            <p:nvPr/>
          </p:nvSpPr>
          <p:spPr>
            <a:xfrm>
              <a:off x="1058758" y="4718210"/>
              <a:ext cx="2653792" cy="461665"/>
            </a:xfrm>
            <a:prstGeom prst="rect">
              <a:avLst/>
            </a:prstGeom>
            <a:noFill/>
          </p:spPr>
          <p:txBody>
            <a:bodyPr wrap="square" rtlCol="0">
              <a:spAutoFit/>
            </a:bodyPr>
            <a:lstStyle/>
            <a:p>
              <a:r>
                <a:rPr lang="da-DK" sz="2400" dirty="0"/>
                <a:t>0	1	2</a:t>
              </a:r>
            </a:p>
          </p:txBody>
        </p:sp>
        <p:sp>
          <p:nvSpPr>
            <p:cNvPr id="22" name="TextBox 21"/>
            <p:cNvSpPr txBox="1"/>
            <p:nvPr/>
          </p:nvSpPr>
          <p:spPr>
            <a:xfrm>
              <a:off x="546351" y="4655433"/>
              <a:ext cx="389850" cy="461665"/>
            </a:xfrm>
            <a:prstGeom prst="rect">
              <a:avLst/>
            </a:prstGeom>
            <a:noFill/>
          </p:spPr>
          <p:txBody>
            <a:bodyPr wrap="none" rtlCol="0">
              <a:spAutoFit/>
            </a:bodyPr>
            <a:lstStyle/>
            <a:p>
              <a:r>
                <a:rPr lang="da-DK" sz="2400" b="1" dirty="0">
                  <a:solidFill>
                    <a:srgbClr val="FF0000"/>
                  </a:solidFill>
                </a:rPr>
                <a:t>X</a:t>
              </a:r>
            </a:p>
          </p:txBody>
        </p:sp>
      </p:grpSp>
      <p:grpSp>
        <p:nvGrpSpPr>
          <p:cNvPr id="29" name="Group 28"/>
          <p:cNvGrpSpPr/>
          <p:nvPr/>
        </p:nvGrpSpPr>
        <p:grpSpPr>
          <a:xfrm>
            <a:off x="4127952" y="4701417"/>
            <a:ext cx="3111376" cy="1622690"/>
            <a:chOff x="4127952" y="4701417"/>
            <a:chExt cx="3111376" cy="1622690"/>
          </a:xfrm>
        </p:grpSpPr>
        <p:pic>
          <p:nvPicPr>
            <p:cNvPr id="9" name="Picture 8"/>
            <p:cNvPicPr>
              <a:picLocks noChangeAspect="1"/>
            </p:cNvPicPr>
            <p:nvPr/>
          </p:nvPicPr>
          <p:blipFill>
            <a:blip r:embed="rId6"/>
            <a:stretch>
              <a:fillRect/>
            </a:stretch>
          </p:blipFill>
          <p:spPr>
            <a:xfrm>
              <a:off x="4362778" y="5162057"/>
              <a:ext cx="2876550" cy="1162050"/>
            </a:xfrm>
            <a:prstGeom prst="rect">
              <a:avLst/>
            </a:prstGeom>
          </p:spPr>
        </p:pic>
        <p:sp>
          <p:nvSpPr>
            <p:cNvPr id="14" name="TextBox 13"/>
            <p:cNvSpPr txBox="1"/>
            <p:nvPr/>
          </p:nvSpPr>
          <p:spPr>
            <a:xfrm>
              <a:off x="4127952" y="5115894"/>
              <a:ext cx="356188" cy="1200329"/>
            </a:xfrm>
            <a:prstGeom prst="rect">
              <a:avLst/>
            </a:prstGeom>
            <a:noFill/>
          </p:spPr>
          <p:txBody>
            <a:bodyPr wrap="none" rtlCol="0">
              <a:spAutoFit/>
            </a:bodyPr>
            <a:lstStyle/>
            <a:p>
              <a:r>
                <a:rPr lang="da-DK" sz="2400" dirty="0"/>
                <a:t>0</a:t>
              </a:r>
            </a:p>
            <a:p>
              <a:r>
                <a:rPr lang="da-DK" sz="2400" dirty="0"/>
                <a:t>1</a:t>
              </a:r>
            </a:p>
            <a:p>
              <a:r>
                <a:rPr lang="da-DK" sz="2400" dirty="0"/>
                <a:t>2</a:t>
              </a:r>
            </a:p>
          </p:txBody>
        </p:sp>
        <p:sp>
          <p:nvSpPr>
            <p:cNvPr id="17" name="TextBox 16"/>
            <p:cNvSpPr txBox="1"/>
            <p:nvPr/>
          </p:nvSpPr>
          <p:spPr>
            <a:xfrm>
              <a:off x="4474157" y="4709301"/>
              <a:ext cx="2653792" cy="461665"/>
            </a:xfrm>
            <a:prstGeom prst="rect">
              <a:avLst/>
            </a:prstGeom>
            <a:noFill/>
          </p:spPr>
          <p:txBody>
            <a:bodyPr wrap="square" rtlCol="0">
              <a:spAutoFit/>
            </a:bodyPr>
            <a:lstStyle/>
            <a:p>
              <a:r>
                <a:rPr lang="da-DK" sz="2400" dirty="0"/>
                <a:t>0	1	2</a:t>
              </a:r>
            </a:p>
          </p:txBody>
        </p:sp>
        <p:sp>
          <p:nvSpPr>
            <p:cNvPr id="23" name="TextBox 22"/>
            <p:cNvSpPr txBox="1"/>
            <p:nvPr/>
          </p:nvSpPr>
          <p:spPr>
            <a:xfrm>
              <a:off x="4148207" y="4701417"/>
              <a:ext cx="389850" cy="461665"/>
            </a:xfrm>
            <a:prstGeom prst="rect">
              <a:avLst/>
            </a:prstGeom>
            <a:noFill/>
          </p:spPr>
          <p:txBody>
            <a:bodyPr wrap="none" rtlCol="0">
              <a:spAutoFit/>
            </a:bodyPr>
            <a:lstStyle/>
            <a:p>
              <a:r>
                <a:rPr lang="da-DK" sz="2400" b="1" dirty="0">
                  <a:solidFill>
                    <a:srgbClr val="FF0000"/>
                  </a:solidFill>
                </a:rPr>
                <a:t>Y</a:t>
              </a:r>
            </a:p>
          </p:txBody>
        </p:sp>
      </p:grpSp>
      <p:grpSp>
        <p:nvGrpSpPr>
          <p:cNvPr id="30" name="Group 29"/>
          <p:cNvGrpSpPr/>
          <p:nvPr/>
        </p:nvGrpSpPr>
        <p:grpSpPr>
          <a:xfrm>
            <a:off x="7706724" y="4610806"/>
            <a:ext cx="3203903" cy="1705417"/>
            <a:chOff x="7706724" y="4610806"/>
            <a:chExt cx="3203903" cy="1705417"/>
          </a:xfrm>
        </p:grpSpPr>
        <p:pic>
          <p:nvPicPr>
            <p:cNvPr id="11" name="Picture 10"/>
            <p:cNvPicPr>
              <a:picLocks noChangeAspect="1"/>
            </p:cNvPicPr>
            <p:nvPr/>
          </p:nvPicPr>
          <p:blipFill>
            <a:blip r:embed="rId7"/>
            <a:stretch>
              <a:fillRect/>
            </a:stretch>
          </p:blipFill>
          <p:spPr>
            <a:xfrm>
              <a:off x="8062912" y="5087498"/>
              <a:ext cx="2771775" cy="1228725"/>
            </a:xfrm>
            <a:prstGeom prst="rect">
              <a:avLst/>
            </a:prstGeom>
          </p:spPr>
        </p:pic>
        <p:sp>
          <p:nvSpPr>
            <p:cNvPr id="13" name="TextBox 12"/>
            <p:cNvSpPr txBox="1"/>
            <p:nvPr/>
          </p:nvSpPr>
          <p:spPr>
            <a:xfrm>
              <a:off x="7706724" y="5057445"/>
              <a:ext cx="356188" cy="1200329"/>
            </a:xfrm>
            <a:prstGeom prst="rect">
              <a:avLst/>
            </a:prstGeom>
            <a:noFill/>
          </p:spPr>
          <p:txBody>
            <a:bodyPr wrap="none" rtlCol="0">
              <a:spAutoFit/>
            </a:bodyPr>
            <a:lstStyle/>
            <a:p>
              <a:r>
                <a:rPr lang="da-DK" sz="2400" dirty="0"/>
                <a:t>0</a:t>
              </a:r>
            </a:p>
            <a:p>
              <a:r>
                <a:rPr lang="da-DK" sz="2400" dirty="0"/>
                <a:t>1</a:t>
              </a:r>
            </a:p>
            <a:p>
              <a:r>
                <a:rPr lang="da-DK" sz="2400" dirty="0"/>
                <a:t>2</a:t>
              </a:r>
            </a:p>
          </p:txBody>
        </p:sp>
        <p:sp>
          <p:nvSpPr>
            <p:cNvPr id="16" name="TextBox 15"/>
            <p:cNvSpPr txBox="1"/>
            <p:nvPr/>
          </p:nvSpPr>
          <p:spPr>
            <a:xfrm>
              <a:off x="8256835" y="4610806"/>
              <a:ext cx="2653792" cy="461665"/>
            </a:xfrm>
            <a:prstGeom prst="rect">
              <a:avLst/>
            </a:prstGeom>
            <a:noFill/>
          </p:spPr>
          <p:txBody>
            <a:bodyPr wrap="square" rtlCol="0">
              <a:spAutoFit/>
            </a:bodyPr>
            <a:lstStyle/>
            <a:p>
              <a:r>
                <a:rPr lang="da-DK" sz="2400" dirty="0"/>
                <a:t>0	1	2</a:t>
              </a:r>
            </a:p>
          </p:txBody>
        </p:sp>
        <p:sp>
          <p:nvSpPr>
            <p:cNvPr id="24" name="TextBox 23"/>
            <p:cNvSpPr txBox="1"/>
            <p:nvPr/>
          </p:nvSpPr>
          <p:spPr>
            <a:xfrm>
              <a:off x="7747791" y="4718209"/>
              <a:ext cx="372218" cy="461665"/>
            </a:xfrm>
            <a:prstGeom prst="rect">
              <a:avLst/>
            </a:prstGeom>
            <a:noFill/>
          </p:spPr>
          <p:txBody>
            <a:bodyPr wrap="none" rtlCol="0">
              <a:spAutoFit/>
            </a:bodyPr>
            <a:lstStyle/>
            <a:p>
              <a:r>
                <a:rPr lang="da-DK" sz="2400" b="1" dirty="0">
                  <a:solidFill>
                    <a:srgbClr val="FF0000"/>
                  </a:solidFill>
                </a:rPr>
                <a:t>Z</a:t>
              </a:r>
            </a:p>
          </p:txBody>
        </p:sp>
      </p:grpSp>
    </p:spTree>
    <p:extLst>
      <p:ext uri="{BB962C8B-B14F-4D97-AF65-F5344CB8AC3E}">
        <p14:creationId xmlns:p14="http://schemas.microsoft.com/office/powerpoint/2010/main" val="325409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le 2"/>
          <p:cNvSpPr>
            <a:spLocks noGrp="1"/>
          </p:cNvSpPr>
          <p:nvPr>
            <p:ph type="title"/>
          </p:nvPr>
        </p:nvSpPr>
        <p:spPr>
          <a:xfrm>
            <a:off x="587374" y="370290"/>
            <a:ext cx="7090135" cy="1474385"/>
          </a:xfrm>
        </p:spPr>
        <p:txBody>
          <a:bodyPr/>
          <a:lstStyle/>
          <a:p>
            <a:r>
              <a:rPr lang="da-DK" dirty="0"/>
              <a:t>Repræsentation af grafer:</a:t>
            </a:r>
            <a:br>
              <a:rPr lang="da-DK" dirty="0"/>
            </a:br>
            <a:r>
              <a:rPr lang="da-DK" dirty="0" err="1"/>
              <a:t>Adjacency</a:t>
            </a:r>
            <a:r>
              <a:rPr lang="da-DK" dirty="0"/>
              <a:t> Lists</a:t>
            </a:r>
          </a:p>
        </p:txBody>
      </p:sp>
      <p:sp>
        <p:nvSpPr>
          <p:cNvPr id="4" name="Text Placeholder 3"/>
          <p:cNvSpPr>
            <a:spLocks noGrp="1"/>
          </p:cNvSpPr>
          <p:nvPr>
            <p:ph type="body" sz="quarter" idx="12"/>
          </p:nvPr>
        </p:nvSpPr>
        <p:spPr>
          <a:xfrm>
            <a:off x="587375" y="2065336"/>
            <a:ext cx="10752512" cy="3188151"/>
          </a:xfrm>
        </p:spPr>
        <p:txBody>
          <a:bodyPr>
            <a:normAutofit fontScale="92500" lnSpcReduction="20000"/>
          </a:bodyPr>
          <a:lstStyle/>
          <a:p>
            <a:r>
              <a:rPr lang="da-DK" sz="2000" dirty="0"/>
              <a:t>En </a:t>
            </a:r>
            <a:r>
              <a:rPr lang="da-DK" sz="2000" dirty="0" err="1"/>
              <a:t>Adjacency</a:t>
            </a:r>
            <a:r>
              <a:rPr lang="da-DK" sz="2000" dirty="0"/>
              <a:t>-List af en graf G = (V, E) består af en array (eller en hash-</a:t>
            </a:r>
            <a:r>
              <a:rPr lang="da-DK" sz="2000" dirty="0" err="1"/>
              <a:t>table</a:t>
            </a:r>
            <a:r>
              <a:rPr lang="da-DK" sz="2000" dirty="0"/>
              <a:t>)</a:t>
            </a:r>
          </a:p>
          <a:p>
            <a:pPr lvl="1"/>
            <a:r>
              <a:rPr lang="da-DK" sz="1800" dirty="0"/>
              <a:t>Kalles </a:t>
            </a:r>
            <a:r>
              <a:rPr lang="da-DK" sz="1800" b="1" dirty="0" err="1"/>
              <a:t>Adj</a:t>
            </a:r>
            <a:r>
              <a:rPr lang="da-DK" sz="1800" dirty="0"/>
              <a:t> for </a:t>
            </a:r>
            <a:r>
              <a:rPr lang="da-DK" sz="1800" b="1" dirty="0" err="1"/>
              <a:t>Adjacency</a:t>
            </a:r>
            <a:r>
              <a:rPr lang="da-DK" sz="1800" dirty="0"/>
              <a:t>, med længde </a:t>
            </a:r>
            <a:r>
              <a:rPr lang="da-DK" sz="1800" b="1" dirty="0"/>
              <a:t>= antal knuder = </a:t>
            </a:r>
            <a:r>
              <a:rPr lang="da-DK" sz="1800" dirty="0"/>
              <a:t> </a:t>
            </a:r>
            <a:r>
              <a:rPr lang="da-DK" sz="1800" b="1" dirty="0"/>
              <a:t>|</a:t>
            </a:r>
            <a:r>
              <a:rPr lang="da-DK" sz="1800" b="1" i="1" dirty="0"/>
              <a:t>V</a:t>
            </a:r>
            <a:r>
              <a:rPr lang="da-DK" sz="1800" b="1" dirty="0"/>
              <a:t>|</a:t>
            </a:r>
            <a:r>
              <a:rPr lang="da-DK" sz="1800" dirty="0"/>
              <a:t> </a:t>
            </a:r>
          </a:p>
          <a:p>
            <a:r>
              <a:rPr lang="da-DK" sz="2000" dirty="0"/>
              <a:t>For hver </a:t>
            </a:r>
            <a:r>
              <a:rPr lang="da-DK" sz="2000" b="1" dirty="0"/>
              <a:t>knude </a:t>
            </a:r>
            <a:r>
              <a:rPr lang="da-DK" sz="2000" i="1" dirty="0"/>
              <a:t>u </a:t>
            </a:r>
            <a:r>
              <a:rPr lang="da-DK" sz="2000" dirty="0"/>
              <a:t>∈ </a:t>
            </a:r>
            <a:r>
              <a:rPr lang="da-DK" sz="2000" i="1" dirty="0"/>
              <a:t>V,  </a:t>
            </a:r>
            <a:r>
              <a:rPr lang="da-DK" sz="2000" dirty="0"/>
              <a:t>består</a:t>
            </a:r>
            <a:r>
              <a:rPr lang="da-DK" sz="2000" i="1" dirty="0"/>
              <a:t> </a:t>
            </a:r>
            <a:r>
              <a:rPr lang="da-DK" sz="2000" i="1" dirty="0" err="1"/>
              <a:t>Adj</a:t>
            </a:r>
            <a:r>
              <a:rPr lang="da-DK" sz="2000" dirty="0"/>
              <a:t>[</a:t>
            </a:r>
            <a:r>
              <a:rPr lang="da-DK" sz="2000" i="1" dirty="0"/>
              <a:t>u</a:t>
            </a:r>
            <a:r>
              <a:rPr lang="da-DK" sz="2000" dirty="0"/>
              <a:t>] af alle </a:t>
            </a:r>
            <a:r>
              <a:rPr lang="da-DK" sz="2000" b="1" dirty="0"/>
              <a:t>knuder</a:t>
            </a:r>
            <a:r>
              <a:rPr lang="da-DK" sz="2000" dirty="0"/>
              <a:t> som har en kobling til </a:t>
            </a:r>
            <a:r>
              <a:rPr lang="da-DK" sz="2000" b="1" dirty="0"/>
              <a:t>u</a:t>
            </a:r>
            <a:endParaRPr lang="da-DK" sz="2000" dirty="0"/>
          </a:p>
          <a:p>
            <a:pPr lvl="1"/>
            <a:r>
              <a:rPr lang="da-DK" sz="1800" dirty="0"/>
              <a:t>F.eks. Er v ∈ </a:t>
            </a:r>
            <a:r>
              <a:rPr lang="da-DK" sz="1800" i="1" dirty="0" err="1"/>
              <a:t>Adj</a:t>
            </a:r>
            <a:r>
              <a:rPr lang="da-DK" sz="1800" dirty="0"/>
              <a:t>[</a:t>
            </a:r>
            <a:r>
              <a:rPr lang="da-DK" sz="1800" i="1" dirty="0"/>
              <a:t>u</a:t>
            </a:r>
            <a:r>
              <a:rPr lang="da-DK" sz="1800" dirty="0"/>
              <a:t>] , hvis {</a:t>
            </a:r>
            <a:r>
              <a:rPr lang="da-DK" sz="1800" i="1" dirty="0"/>
              <a:t>u</a:t>
            </a:r>
            <a:r>
              <a:rPr lang="da-DK" sz="1800" dirty="0"/>
              <a:t>, </a:t>
            </a:r>
            <a:r>
              <a:rPr lang="da-DK" sz="1800" i="1" dirty="0"/>
              <a:t>v</a:t>
            </a:r>
            <a:r>
              <a:rPr lang="da-DK" sz="1800" dirty="0"/>
              <a:t>} ∈ </a:t>
            </a:r>
            <a:r>
              <a:rPr lang="da-DK" sz="1800" i="1" dirty="0"/>
              <a:t>E </a:t>
            </a:r>
          </a:p>
          <a:p>
            <a:r>
              <a:rPr lang="da-DK" sz="2000" b="1" dirty="0"/>
              <a:t>Hvor meget plads bruger dette, i termer af V og E?</a:t>
            </a:r>
          </a:p>
          <a:p>
            <a:pPr lvl="1"/>
            <a:r>
              <a:rPr lang="el-GR" sz="1800" b="1" dirty="0"/>
              <a:t>Θ(|</a:t>
            </a:r>
            <a:r>
              <a:rPr lang="da-DK" sz="1800" b="1" dirty="0"/>
              <a:t>V| + |E|)</a:t>
            </a:r>
          </a:p>
          <a:p>
            <a:r>
              <a:rPr lang="da-DK" sz="2000" b="1" dirty="0"/>
              <a:t>Er det bedre </a:t>
            </a:r>
            <a:br>
              <a:rPr lang="da-DK" sz="2000" b="1" dirty="0"/>
            </a:br>
            <a:r>
              <a:rPr lang="da-DK" sz="2000" b="1" dirty="0"/>
              <a:t>eller dårligere end </a:t>
            </a:r>
            <a:br>
              <a:rPr lang="da-DK" sz="2000" b="1" dirty="0"/>
            </a:br>
            <a:r>
              <a:rPr lang="da-DK" sz="2000" b="1" dirty="0" err="1"/>
              <a:t>adj</a:t>
            </a:r>
            <a:r>
              <a:rPr lang="da-DK" sz="2000" b="1" dirty="0"/>
              <a:t>. Matrix?</a:t>
            </a:r>
            <a:endParaRPr lang="da-DK" sz="2000" dirty="0"/>
          </a:p>
        </p:txBody>
      </p:sp>
      <p:pic>
        <p:nvPicPr>
          <p:cNvPr id="5" name="Picture 4"/>
          <p:cNvPicPr>
            <a:picLocks noChangeAspect="1"/>
          </p:cNvPicPr>
          <p:nvPr/>
        </p:nvPicPr>
        <p:blipFill>
          <a:blip r:embed="rId2"/>
          <a:stretch>
            <a:fillRect/>
          </a:stretch>
        </p:blipFill>
        <p:spPr>
          <a:xfrm>
            <a:off x="3782064" y="4122801"/>
            <a:ext cx="7505700" cy="2771775"/>
          </a:xfrm>
          <a:prstGeom prst="rect">
            <a:avLst/>
          </a:prstGeom>
        </p:spPr>
      </p:pic>
      <p:pic>
        <p:nvPicPr>
          <p:cNvPr id="6" name="Picture 5"/>
          <p:cNvPicPr>
            <a:picLocks noChangeAspect="1"/>
          </p:cNvPicPr>
          <p:nvPr/>
        </p:nvPicPr>
        <p:blipFill>
          <a:blip r:embed="rId3"/>
          <a:stretch>
            <a:fillRect/>
          </a:stretch>
        </p:blipFill>
        <p:spPr>
          <a:xfrm>
            <a:off x="3782064" y="4308442"/>
            <a:ext cx="8179266" cy="2237724"/>
          </a:xfrm>
          <a:prstGeom prst="rect">
            <a:avLst/>
          </a:prstGeom>
        </p:spPr>
      </p:pic>
    </p:spTree>
    <p:extLst>
      <p:ext uri="{BB962C8B-B14F-4D97-AF65-F5344CB8AC3E}">
        <p14:creationId xmlns:p14="http://schemas.microsoft.com/office/powerpoint/2010/main" val="200215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p:cNvSpPr>
            <a:spLocks noGrp="1"/>
          </p:cNvSpPr>
          <p:nvPr>
            <p:ph type="title"/>
          </p:nvPr>
        </p:nvSpPr>
        <p:spPr>
          <a:xfrm>
            <a:off x="587374" y="370290"/>
            <a:ext cx="6175735" cy="1474385"/>
          </a:xfrm>
        </p:spPr>
        <p:txBody>
          <a:bodyPr/>
          <a:lstStyle/>
          <a:p>
            <a:r>
              <a:rPr lang="da-DK" dirty="0" err="1"/>
              <a:t>Breadth</a:t>
            </a:r>
            <a:r>
              <a:rPr lang="da-DK" dirty="0"/>
              <a:t>-First Search</a:t>
            </a:r>
          </a:p>
        </p:txBody>
      </p:sp>
      <p:sp>
        <p:nvSpPr>
          <p:cNvPr id="4" name="Text Placeholder 3"/>
          <p:cNvSpPr>
            <a:spLocks noGrp="1"/>
          </p:cNvSpPr>
          <p:nvPr>
            <p:ph type="body" sz="quarter" idx="12"/>
          </p:nvPr>
        </p:nvSpPr>
        <p:spPr/>
        <p:txBody>
          <a:bodyPr/>
          <a:lstStyle/>
          <a:p>
            <a:r>
              <a:rPr lang="da-DK" dirty="0"/>
              <a:t>En nem måde at </a:t>
            </a:r>
            <a:r>
              <a:rPr lang="da-DK" b="1" dirty="0"/>
              <a:t>søge i en graf</a:t>
            </a:r>
          </a:p>
          <a:p>
            <a:r>
              <a:rPr lang="da-DK" dirty="0"/>
              <a:t>Givet </a:t>
            </a:r>
            <a:r>
              <a:rPr lang="da-DK" b="1" dirty="0"/>
              <a:t>G = (V, E), </a:t>
            </a:r>
            <a:r>
              <a:rPr lang="da-DK" dirty="0"/>
              <a:t>og en knude vi tager udgangspunkt i, </a:t>
            </a:r>
            <a:r>
              <a:rPr lang="da-DK" b="1" i="1" dirty="0"/>
              <a:t>s </a:t>
            </a:r>
            <a:r>
              <a:rPr lang="da-DK" b="1" dirty="0"/>
              <a:t>∈ </a:t>
            </a:r>
            <a:r>
              <a:rPr lang="da-DK" b="1" i="1" dirty="0"/>
              <a:t>V </a:t>
            </a:r>
            <a:r>
              <a:rPr lang="da-DK" i="1" dirty="0"/>
              <a:t>, </a:t>
            </a:r>
            <a:r>
              <a:rPr lang="da-DK" dirty="0"/>
              <a:t>søger vi systematisk gennem kanterne i </a:t>
            </a:r>
            <a:r>
              <a:rPr lang="da-DK" b="1" dirty="0"/>
              <a:t>G</a:t>
            </a:r>
            <a:r>
              <a:rPr lang="da-DK" dirty="0"/>
              <a:t> for at finde alle knuder vi kan nå fra </a:t>
            </a:r>
            <a:r>
              <a:rPr lang="da-DK" b="1" dirty="0"/>
              <a:t>s</a:t>
            </a:r>
          </a:p>
          <a:p>
            <a:r>
              <a:rPr lang="da-DK" dirty="0"/>
              <a:t>Beregner afstanden (</a:t>
            </a:r>
            <a:r>
              <a:rPr lang="da-DK" b="1" dirty="0"/>
              <a:t>mindste</a:t>
            </a:r>
            <a:r>
              <a:rPr lang="da-DK" dirty="0"/>
              <a:t> antal kanter) for enhver sådan knude</a:t>
            </a:r>
          </a:p>
          <a:p>
            <a:r>
              <a:rPr lang="da-DK" dirty="0"/>
              <a:t>Producerer også et ”</a:t>
            </a:r>
            <a:r>
              <a:rPr lang="da-DK" dirty="0" err="1"/>
              <a:t>breadth-first</a:t>
            </a:r>
            <a:r>
              <a:rPr lang="da-DK" dirty="0"/>
              <a:t> </a:t>
            </a:r>
            <a:r>
              <a:rPr lang="da-DK" dirty="0" err="1"/>
              <a:t>tree</a:t>
            </a:r>
            <a:r>
              <a:rPr lang="da-DK" dirty="0"/>
              <a:t>” </a:t>
            </a:r>
            <a:r>
              <a:rPr lang="da-DK" b="1" dirty="0"/>
              <a:t>T</a:t>
            </a:r>
            <a:r>
              <a:rPr lang="da-DK" dirty="0"/>
              <a:t>, med rod i </a:t>
            </a:r>
            <a:r>
              <a:rPr lang="da-DK" b="1" dirty="0"/>
              <a:t>s</a:t>
            </a:r>
            <a:r>
              <a:rPr lang="da-DK" dirty="0"/>
              <a:t>, sådan at:</a:t>
            </a:r>
          </a:p>
          <a:p>
            <a:pPr lvl="1"/>
            <a:r>
              <a:rPr lang="da-DK" b="1" dirty="0"/>
              <a:t>T</a:t>
            </a:r>
            <a:r>
              <a:rPr lang="da-DK" dirty="0"/>
              <a:t> indeholder alle knuder som kan nås fra </a:t>
            </a:r>
            <a:r>
              <a:rPr lang="da-DK" b="1" dirty="0"/>
              <a:t>s</a:t>
            </a:r>
            <a:endParaRPr lang="da-DK" dirty="0"/>
          </a:p>
          <a:p>
            <a:pPr lvl="1"/>
            <a:r>
              <a:rPr lang="da-DK" dirty="0"/>
              <a:t>Vejen i </a:t>
            </a:r>
            <a:r>
              <a:rPr lang="da-DK" b="1" dirty="0"/>
              <a:t>T</a:t>
            </a:r>
            <a:r>
              <a:rPr lang="da-DK" dirty="0"/>
              <a:t> fra </a:t>
            </a:r>
            <a:r>
              <a:rPr lang="da-DK" b="1" dirty="0"/>
              <a:t>s </a:t>
            </a:r>
            <a:r>
              <a:rPr lang="da-DK" dirty="0"/>
              <a:t>til enhver knude </a:t>
            </a:r>
            <a:r>
              <a:rPr lang="da-DK" b="1" i="1" dirty="0"/>
              <a:t>v </a:t>
            </a:r>
            <a:r>
              <a:rPr lang="da-DK" b="1" dirty="0"/>
              <a:t>∈ T</a:t>
            </a:r>
            <a:r>
              <a:rPr lang="da-DK" dirty="0"/>
              <a:t> samsvarer med den korteste vej fra </a:t>
            </a:r>
            <a:r>
              <a:rPr lang="da-DK" b="1" dirty="0"/>
              <a:t>s</a:t>
            </a:r>
            <a:r>
              <a:rPr lang="da-DK" dirty="0"/>
              <a:t> til </a:t>
            </a:r>
            <a:r>
              <a:rPr lang="da-DK" b="1" dirty="0"/>
              <a:t>v</a:t>
            </a:r>
            <a:r>
              <a:rPr lang="da-DK" dirty="0"/>
              <a:t> i </a:t>
            </a:r>
            <a:r>
              <a:rPr lang="da-DK" b="1" dirty="0"/>
              <a:t>G</a:t>
            </a:r>
          </a:p>
          <a:p>
            <a:r>
              <a:rPr lang="da-DK" dirty="0"/>
              <a:t>Fungerer både for </a:t>
            </a:r>
            <a:r>
              <a:rPr lang="da-DK" dirty="0" err="1"/>
              <a:t>directed</a:t>
            </a:r>
            <a:r>
              <a:rPr lang="da-DK" dirty="0"/>
              <a:t> og </a:t>
            </a:r>
            <a:r>
              <a:rPr lang="da-DK" dirty="0" err="1"/>
              <a:t>undirected</a:t>
            </a:r>
            <a:r>
              <a:rPr lang="da-DK" dirty="0"/>
              <a:t> grafer</a:t>
            </a:r>
          </a:p>
        </p:txBody>
      </p:sp>
    </p:spTree>
    <p:extLst>
      <p:ext uri="{BB962C8B-B14F-4D97-AF65-F5344CB8AC3E}">
        <p14:creationId xmlns:p14="http://schemas.microsoft.com/office/powerpoint/2010/main" val="309090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p:cNvSpPr>
            <a:spLocks noGrp="1"/>
          </p:cNvSpPr>
          <p:nvPr>
            <p:ph type="title"/>
          </p:nvPr>
        </p:nvSpPr>
        <p:spPr>
          <a:xfrm>
            <a:off x="587374" y="370290"/>
            <a:ext cx="6727826" cy="1474385"/>
          </a:xfrm>
        </p:spPr>
        <p:txBody>
          <a:bodyPr/>
          <a:lstStyle/>
          <a:p>
            <a:r>
              <a:rPr lang="da-DK" dirty="0" err="1"/>
              <a:t>Breadth</a:t>
            </a:r>
            <a:r>
              <a:rPr lang="da-DK" dirty="0"/>
              <a:t>-First Search</a:t>
            </a:r>
          </a:p>
        </p:txBody>
      </p:sp>
      <p:sp>
        <p:nvSpPr>
          <p:cNvPr id="4" name="Text Placeholder 3"/>
          <p:cNvSpPr>
            <a:spLocks noGrp="1"/>
          </p:cNvSpPr>
          <p:nvPr>
            <p:ph type="body" sz="quarter" idx="12"/>
          </p:nvPr>
        </p:nvSpPr>
        <p:spPr>
          <a:xfrm>
            <a:off x="587375" y="2065337"/>
            <a:ext cx="5606391" cy="3703696"/>
          </a:xfrm>
        </p:spPr>
        <p:txBody>
          <a:bodyPr/>
          <a:lstStyle/>
          <a:p>
            <a:r>
              <a:rPr lang="da-DK" dirty="0"/>
              <a:t>Begynder fra </a:t>
            </a:r>
            <a:r>
              <a:rPr lang="da-DK" b="1" dirty="0"/>
              <a:t>s</a:t>
            </a:r>
            <a:r>
              <a:rPr lang="da-DK" dirty="0"/>
              <a:t>, og bevæger sig et skridt længer væk hver gang</a:t>
            </a:r>
          </a:p>
          <a:p>
            <a:pPr lvl="1"/>
            <a:r>
              <a:rPr lang="da-DK" dirty="0"/>
              <a:t>Finder altså alle </a:t>
            </a:r>
            <a:r>
              <a:rPr lang="da-DK" b="1" dirty="0"/>
              <a:t>knuder </a:t>
            </a:r>
            <a:r>
              <a:rPr lang="da-DK" dirty="0"/>
              <a:t>som har afstand </a:t>
            </a:r>
            <a:r>
              <a:rPr lang="da-DK" b="1" dirty="0"/>
              <a:t>k</a:t>
            </a:r>
            <a:r>
              <a:rPr lang="da-DK" dirty="0"/>
              <a:t>, inden den finder de med afstand </a:t>
            </a:r>
            <a:r>
              <a:rPr lang="da-DK" b="1" dirty="0"/>
              <a:t>k+1</a:t>
            </a:r>
            <a:endParaRPr lang="da-DK" dirty="0"/>
          </a:p>
          <a:p>
            <a:r>
              <a:rPr lang="da-DK" dirty="0"/>
              <a:t>Holder oversigten gennem at farve </a:t>
            </a:r>
            <a:r>
              <a:rPr lang="da-DK" b="1" dirty="0"/>
              <a:t>knuderne</a:t>
            </a:r>
          </a:p>
          <a:p>
            <a:pPr lvl="1"/>
            <a:r>
              <a:rPr lang="da-DK" b="1" dirty="0"/>
              <a:t>Hvide</a:t>
            </a:r>
            <a:r>
              <a:rPr lang="da-DK" dirty="0"/>
              <a:t> er ikke fundet endnu</a:t>
            </a:r>
          </a:p>
          <a:p>
            <a:pPr lvl="1"/>
            <a:r>
              <a:rPr lang="da-DK" b="1" dirty="0"/>
              <a:t>Grå</a:t>
            </a:r>
            <a:r>
              <a:rPr lang="da-DK" dirty="0"/>
              <a:t> er fundet, og en del af den nuværende </a:t>
            </a:r>
            <a:r>
              <a:rPr lang="da-DK" b="1" dirty="0"/>
              <a:t>front</a:t>
            </a:r>
            <a:endParaRPr lang="da-DK" dirty="0"/>
          </a:p>
          <a:p>
            <a:pPr lvl="1"/>
            <a:r>
              <a:rPr lang="da-DK" b="1" dirty="0"/>
              <a:t>Sorte </a:t>
            </a:r>
            <a:r>
              <a:rPr lang="da-DK" dirty="0"/>
              <a:t>er fundet, og er ikke længer en del af </a:t>
            </a:r>
            <a:r>
              <a:rPr lang="da-DK" b="1" dirty="0"/>
              <a:t>fronten</a:t>
            </a:r>
          </a:p>
          <a:p>
            <a:pPr lvl="1"/>
            <a:r>
              <a:rPr lang="da-DK" b="1" dirty="0"/>
              <a:t>Hvis </a:t>
            </a:r>
            <a:r>
              <a:rPr lang="da-DK" dirty="0"/>
              <a:t>(</a:t>
            </a:r>
            <a:r>
              <a:rPr lang="da-DK" i="1" dirty="0"/>
              <a:t>u</a:t>
            </a:r>
            <a:r>
              <a:rPr lang="da-DK" dirty="0"/>
              <a:t>, </a:t>
            </a:r>
            <a:r>
              <a:rPr lang="da-DK" i="1" dirty="0"/>
              <a:t>v</a:t>
            </a:r>
            <a:r>
              <a:rPr lang="da-DK" dirty="0"/>
              <a:t>) ∈ </a:t>
            </a:r>
            <a:r>
              <a:rPr lang="da-DK" i="1" dirty="0"/>
              <a:t>E og </a:t>
            </a:r>
            <a:r>
              <a:rPr lang="da-DK" b="1" i="1" dirty="0"/>
              <a:t>u</a:t>
            </a:r>
            <a:r>
              <a:rPr lang="da-DK" i="1" dirty="0"/>
              <a:t> er sort, er </a:t>
            </a:r>
            <a:r>
              <a:rPr lang="da-DK" b="1" i="1" dirty="0"/>
              <a:t>v</a:t>
            </a:r>
            <a:r>
              <a:rPr lang="da-DK" i="1" dirty="0"/>
              <a:t> ikke hvid </a:t>
            </a:r>
          </a:p>
          <a:p>
            <a:r>
              <a:rPr lang="da-DK" dirty="0"/>
              <a:t>Når søgningen finder en </a:t>
            </a:r>
            <a:r>
              <a:rPr lang="da-DK" b="1" dirty="0"/>
              <a:t>hvid </a:t>
            </a:r>
            <a:r>
              <a:rPr lang="da-DK" dirty="0"/>
              <a:t>knude i </a:t>
            </a:r>
            <a:r>
              <a:rPr lang="da-DK" b="1" dirty="0" err="1"/>
              <a:t>Adj</a:t>
            </a:r>
            <a:r>
              <a:rPr lang="da-DK" b="1" dirty="0"/>
              <a:t>[u]</a:t>
            </a:r>
            <a:r>
              <a:rPr lang="da-DK" dirty="0"/>
              <a:t>, lægger vi til knuden </a:t>
            </a:r>
            <a:r>
              <a:rPr lang="da-DK" b="1" dirty="0"/>
              <a:t>v</a:t>
            </a:r>
            <a:r>
              <a:rPr lang="da-DK" dirty="0"/>
              <a:t> og kanten </a:t>
            </a:r>
            <a:r>
              <a:rPr lang="da-DK" b="1" dirty="0"/>
              <a:t>(</a:t>
            </a:r>
            <a:r>
              <a:rPr lang="da-DK" b="1" dirty="0" err="1"/>
              <a:t>u,v</a:t>
            </a:r>
            <a:r>
              <a:rPr lang="da-DK" b="1" dirty="0"/>
              <a:t>) </a:t>
            </a:r>
            <a:r>
              <a:rPr lang="da-DK" dirty="0"/>
              <a:t>i </a:t>
            </a:r>
            <a:r>
              <a:rPr lang="da-DK" dirty="0" err="1"/>
              <a:t>breadth-first</a:t>
            </a:r>
            <a:r>
              <a:rPr lang="da-DK" dirty="0"/>
              <a:t> træet</a:t>
            </a:r>
            <a:endParaRPr lang="da-DK" b="1" dirty="0"/>
          </a:p>
          <a:p>
            <a:endParaRPr lang="da-DK" b="1" dirty="0"/>
          </a:p>
        </p:txBody>
      </p:sp>
      <p:pic>
        <p:nvPicPr>
          <p:cNvPr id="3074" name="Picture 2" descr="Breadth-First Search Algorithm (BFS) – Ömer Sez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60269" y="1844675"/>
            <a:ext cx="4179618" cy="3911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0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p:cNvSpPr>
            <a:spLocks noGrp="1"/>
          </p:cNvSpPr>
          <p:nvPr>
            <p:ph type="title"/>
          </p:nvPr>
        </p:nvSpPr>
        <p:spPr/>
        <p:txBody>
          <a:bodyPr/>
          <a:lstStyle/>
          <a:p>
            <a:r>
              <a:rPr lang="da-DK" dirty="0"/>
              <a:t>BFS: Pseudokode</a:t>
            </a:r>
          </a:p>
        </p:txBody>
      </p:sp>
      <p:sp>
        <p:nvSpPr>
          <p:cNvPr id="4" name="Text Placeholder 3"/>
          <p:cNvSpPr>
            <a:spLocks noGrp="1"/>
          </p:cNvSpPr>
          <p:nvPr>
            <p:ph type="body" sz="quarter" idx="12"/>
          </p:nvPr>
        </p:nvSpPr>
        <p:spPr>
          <a:xfrm>
            <a:off x="587375" y="2065337"/>
            <a:ext cx="6286986" cy="3703696"/>
          </a:xfrm>
        </p:spPr>
        <p:txBody>
          <a:bodyPr>
            <a:noAutofit/>
          </a:bodyPr>
          <a:lstStyle/>
          <a:p>
            <a:r>
              <a:rPr lang="da-DK" sz="1800" dirty="0"/>
              <a:t>Pseudokoden udgår fra at G = (V, E) repræsenteres med </a:t>
            </a:r>
            <a:r>
              <a:rPr lang="da-DK" sz="1800" dirty="0" err="1"/>
              <a:t>Adjacency</a:t>
            </a:r>
            <a:r>
              <a:rPr lang="da-DK" sz="1800" dirty="0"/>
              <a:t> Lists</a:t>
            </a:r>
          </a:p>
          <a:p>
            <a:pPr lvl="1"/>
            <a:r>
              <a:rPr lang="da-DK" sz="1600" dirty="0"/>
              <a:t>Nemt nok at udvide til </a:t>
            </a:r>
            <a:r>
              <a:rPr lang="da-DK" sz="1600" dirty="0" err="1"/>
              <a:t>Adjacency</a:t>
            </a:r>
            <a:r>
              <a:rPr lang="da-DK" sz="1600" dirty="0"/>
              <a:t> Matrix</a:t>
            </a:r>
          </a:p>
          <a:p>
            <a:r>
              <a:rPr lang="da-DK" sz="1800" dirty="0"/>
              <a:t>For hver knude </a:t>
            </a:r>
            <a:r>
              <a:rPr lang="da-DK" sz="1800" b="1" i="1" dirty="0"/>
              <a:t>v </a:t>
            </a:r>
            <a:r>
              <a:rPr lang="da-DK" sz="1800" b="1" dirty="0"/>
              <a:t>∈ </a:t>
            </a:r>
            <a:r>
              <a:rPr lang="da-DK" sz="1800" b="1" i="1" dirty="0"/>
              <a:t>V , </a:t>
            </a:r>
            <a:r>
              <a:rPr lang="da-DK" sz="1800" i="1" dirty="0"/>
              <a:t>opdaterer algoritmen attributterne:</a:t>
            </a:r>
          </a:p>
          <a:p>
            <a:pPr lvl="1"/>
            <a:r>
              <a:rPr lang="da-DK" sz="1600" b="1" i="1" dirty="0" err="1"/>
              <a:t>V.color</a:t>
            </a:r>
            <a:r>
              <a:rPr lang="da-DK" sz="1600" b="1" i="1" dirty="0"/>
              <a:t> </a:t>
            </a:r>
            <a:r>
              <a:rPr lang="da-DK" sz="1600" dirty="0"/>
              <a:t>∈ {White, Gray, Black}</a:t>
            </a:r>
          </a:p>
          <a:p>
            <a:pPr lvl="1"/>
            <a:r>
              <a:rPr lang="da-DK" sz="1600" b="1" dirty="0" err="1"/>
              <a:t>V.d</a:t>
            </a:r>
            <a:r>
              <a:rPr lang="da-DK" sz="1600" b="1" dirty="0"/>
              <a:t> = </a:t>
            </a:r>
            <a:r>
              <a:rPr lang="da-DK" sz="1600" dirty="0"/>
              <a:t>distance / afstand </a:t>
            </a:r>
            <a:br>
              <a:rPr lang="da-DK" sz="1600" dirty="0"/>
            </a:br>
            <a:r>
              <a:rPr lang="da-DK" sz="1600" dirty="0"/>
              <a:t>fra s (</a:t>
            </a:r>
            <a:r>
              <a:rPr lang="da-DK" sz="1400" i="1" dirty="0"/>
              <a:t>= source)</a:t>
            </a:r>
          </a:p>
          <a:p>
            <a:pPr lvl="1"/>
            <a:r>
              <a:rPr lang="da-DK" sz="1600" b="1" dirty="0"/>
              <a:t>V.</a:t>
            </a:r>
            <a:r>
              <a:rPr lang="el-GR" sz="1600" b="1" i="1" dirty="0"/>
              <a:t>π</a:t>
            </a:r>
            <a:r>
              <a:rPr lang="el-GR" sz="1600" i="1" dirty="0"/>
              <a:t> </a:t>
            </a:r>
            <a:r>
              <a:rPr lang="da-DK" sz="1600" i="1" dirty="0"/>
              <a:t>= v’s forælder </a:t>
            </a:r>
            <a:br>
              <a:rPr lang="da-DK" sz="1600" i="1" dirty="0"/>
            </a:br>
            <a:r>
              <a:rPr lang="da-DK" sz="1600" i="1" dirty="0"/>
              <a:t>i </a:t>
            </a:r>
            <a:r>
              <a:rPr lang="da-DK" sz="1600" i="1" dirty="0" err="1"/>
              <a:t>breadth</a:t>
            </a:r>
            <a:r>
              <a:rPr lang="da-DK" sz="1600" i="1" dirty="0"/>
              <a:t>-first-træet</a:t>
            </a:r>
            <a:endParaRPr lang="da-DK" sz="1600" b="1" dirty="0"/>
          </a:p>
        </p:txBody>
      </p:sp>
      <p:pic>
        <p:nvPicPr>
          <p:cNvPr id="5" name="Picture 4"/>
          <p:cNvPicPr>
            <a:picLocks noChangeAspect="1"/>
          </p:cNvPicPr>
          <p:nvPr/>
        </p:nvPicPr>
        <p:blipFill>
          <a:blip r:embed="rId2"/>
          <a:stretch>
            <a:fillRect/>
          </a:stretch>
        </p:blipFill>
        <p:spPr>
          <a:xfrm>
            <a:off x="7445829" y="241117"/>
            <a:ext cx="3894058" cy="6109241"/>
          </a:xfrm>
          <a:prstGeom prst="rect">
            <a:avLst/>
          </a:prstGeom>
        </p:spPr>
      </p:pic>
      <p:sp>
        <p:nvSpPr>
          <p:cNvPr id="6" name="Text Placeholder 3"/>
          <p:cNvSpPr txBox="1">
            <a:spLocks/>
          </p:cNvSpPr>
          <p:nvPr/>
        </p:nvSpPr>
        <p:spPr>
          <a:xfrm>
            <a:off x="5601064" y="370290"/>
            <a:ext cx="1844765" cy="1117134"/>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Initialiser alle knuder som </a:t>
            </a:r>
            <a:r>
              <a:rPr lang="da-DK" sz="1800" b="1" dirty="0" err="1"/>
              <a:t>uopdagede</a:t>
            </a:r>
            <a:endParaRPr lang="da-DK" sz="1800" b="1" dirty="0"/>
          </a:p>
        </p:txBody>
      </p:sp>
      <p:sp>
        <p:nvSpPr>
          <p:cNvPr id="7" name="Text Placeholder 3"/>
          <p:cNvSpPr txBox="1">
            <a:spLocks/>
          </p:cNvSpPr>
          <p:nvPr/>
        </p:nvSpPr>
        <p:spPr>
          <a:xfrm>
            <a:off x="10220961" y="1602177"/>
            <a:ext cx="1844765" cy="144393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Brug en </a:t>
            </a:r>
            <a:r>
              <a:rPr lang="da-DK" sz="1800" b="1" dirty="0" err="1"/>
              <a:t>queue</a:t>
            </a:r>
            <a:r>
              <a:rPr lang="da-DK" sz="1800" b="1" dirty="0"/>
              <a:t> Q for at gemme elementerne på fronten</a:t>
            </a:r>
          </a:p>
        </p:txBody>
      </p:sp>
      <p:sp>
        <p:nvSpPr>
          <p:cNvPr id="8" name="Text Placeholder 3"/>
          <p:cNvSpPr txBox="1">
            <a:spLocks/>
          </p:cNvSpPr>
          <p:nvPr/>
        </p:nvSpPr>
        <p:spPr>
          <a:xfrm>
            <a:off x="3827960" y="3926618"/>
            <a:ext cx="3735977" cy="2716884"/>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Tag et element u fra Q og undersøg:</a:t>
            </a:r>
          </a:p>
          <a:p>
            <a:pPr>
              <a:buFont typeface="Arial" panose="020B0604020202020204" pitchFamily="34" charset="0"/>
              <a:buChar char="•"/>
            </a:pPr>
            <a:r>
              <a:rPr lang="da-DK" sz="1800" b="1" dirty="0"/>
              <a:t>Alle elementer i </a:t>
            </a:r>
            <a:r>
              <a:rPr lang="da-DK" sz="1800" b="1" i="1" dirty="0" err="1"/>
              <a:t>Adj</a:t>
            </a:r>
            <a:r>
              <a:rPr lang="da-DK" sz="1800" b="1" dirty="0"/>
              <a:t> som ikke er fundet endnu, lægges ind i Q</a:t>
            </a:r>
          </a:p>
          <a:p>
            <a:pPr>
              <a:buFont typeface="Arial" panose="020B0604020202020204" pitchFamily="34" charset="0"/>
              <a:buChar char="•"/>
            </a:pPr>
            <a:r>
              <a:rPr lang="da-DK" sz="1800" b="1" dirty="0"/>
              <a:t>Afstand og farve opdateres</a:t>
            </a:r>
          </a:p>
          <a:p>
            <a:pPr>
              <a:buFont typeface="Arial" panose="020B0604020202020204" pitchFamily="34" charset="0"/>
              <a:buChar char="•"/>
            </a:pPr>
            <a:r>
              <a:rPr lang="da-DK" sz="1800" b="1" dirty="0"/>
              <a:t>Lægges ind i træet, som barn af u</a:t>
            </a:r>
          </a:p>
        </p:txBody>
      </p:sp>
    </p:spTree>
    <p:extLst>
      <p:ext uri="{BB962C8B-B14F-4D97-AF65-F5344CB8AC3E}">
        <p14:creationId xmlns:p14="http://schemas.microsoft.com/office/powerpoint/2010/main" val="56037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16</a:t>
            </a:fld>
            <a:endParaRPr lang="en-US" dirty="0"/>
          </a:p>
        </p:txBody>
      </p:sp>
      <p:sp>
        <p:nvSpPr>
          <p:cNvPr id="3" name="Title 2"/>
          <p:cNvSpPr>
            <a:spLocks noGrp="1"/>
          </p:cNvSpPr>
          <p:nvPr>
            <p:ph type="title"/>
          </p:nvPr>
        </p:nvSpPr>
        <p:spPr/>
        <p:txBody>
          <a:bodyPr/>
          <a:lstStyle/>
          <a:p>
            <a:r>
              <a:rPr lang="da-DK" dirty="0"/>
              <a:t>BFS: Pseudokode</a:t>
            </a:r>
          </a:p>
        </p:txBody>
      </p:sp>
      <p:pic>
        <p:nvPicPr>
          <p:cNvPr id="5" name="Picture 4"/>
          <p:cNvPicPr>
            <a:picLocks noChangeAspect="1"/>
          </p:cNvPicPr>
          <p:nvPr/>
        </p:nvPicPr>
        <p:blipFill>
          <a:blip r:embed="rId2"/>
          <a:stretch>
            <a:fillRect/>
          </a:stretch>
        </p:blipFill>
        <p:spPr>
          <a:xfrm>
            <a:off x="7445829" y="241117"/>
            <a:ext cx="3894058" cy="6109241"/>
          </a:xfrm>
          <a:prstGeom prst="rect">
            <a:avLst/>
          </a:prstGeom>
        </p:spPr>
      </p:pic>
      <p:pic>
        <p:nvPicPr>
          <p:cNvPr id="9" name="Picture 8"/>
          <p:cNvPicPr>
            <a:picLocks noChangeAspect="1"/>
          </p:cNvPicPr>
          <p:nvPr/>
        </p:nvPicPr>
        <p:blipFill>
          <a:blip r:embed="rId3"/>
          <a:stretch>
            <a:fillRect/>
          </a:stretch>
        </p:blipFill>
        <p:spPr>
          <a:xfrm>
            <a:off x="273936" y="538353"/>
            <a:ext cx="7171893" cy="5812005"/>
          </a:xfrm>
          <a:prstGeom prst="rect">
            <a:avLst/>
          </a:prstGeom>
        </p:spPr>
      </p:pic>
      <p:sp>
        <p:nvSpPr>
          <p:cNvPr id="11" name="Rectangle 10"/>
          <p:cNvSpPr/>
          <p:nvPr/>
        </p:nvSpPr>
        <p:spPr>
          <a:xfrm>
            <a:off x="273936" y="370290"/>
            <a:ext cx="3085490" cy="127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3956055" y="370290"/>
            <a:ext cx="3085490" cy="127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273935" y="1649896"/>
            <a:ext cx="3277835" cy="127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4055165" y="1649896"/>
            <a:ext cx="3385671" cy="127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220016" y="2804552"/>
            <a:ext cx="3385671" cy="127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p:cNvSpPr/>
          <p:nvPr/>
        </p:nvSpPr>
        <p:spPr>
          <a:xfrm>
            <a:off x="3956055" y="2817910"/>
            <a:ext cx="3385671" cy="127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Rectangle 16"/>
          <p:cNvSpPr/>
          <p:nvPr/>
        </p:nvSpPr>
        <p:spPr>
          <a:xfrm>
            <a:off x="220016" y="3959208"/>
            <a:ext cx="3385671" cy="127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p:cNvSpPr/>
          <p:nvPr/>
        </p:nvSpPr>
        <p:spPr>
          <a:xfrm>
            <a:off x="3832922" y="4041045"/>
            <a:ext cx="3385671" cy="127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Rectangle 18"/>
          <p:cNvSpPr/>
          <p:nvPr/>
        </p:nvSpPr>
        <p:spPr>
          <a:xfrm>
            <a:off x="245109" y="5238815"/>
            <a:ext cx="3385671" cy="127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66134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5FEF4C-F9A0-42CA-8044-43A4839BB470}"/>
              </a:ext>
            </a:extLst>
          </p:cNvPr>
          <p:cNvSpPr>
            <a:spLocks noGrp="1"/>
          </p:cNvSpPr>
          <p:nvPr>
            <p:ph type="sldNum" sz="quarter" idx="4"/>
          </p:nvPr>
        </p:nvSpPr>
        <p:spPr/>
        <p:txBody>
          <a:bodyPr/>
          <a:lstStyle/>
          <a:p>
            <a:fld id="{D8D877B3-D348-4611-9BDB-C5374591D951}" type="slidenum">
              <a:rPr lang="en-US" smtClean="0"/>
              <a:pPr/>
              <a:t>17</a:t>
            </a:fld>
            <a:endParaRPr lang="en-US" dirty="0"/>
          </a:p>
        </p:txBody>
      </p:sp>
      <p:sp>
        <p:nvSpPr>
          <p:cNvPr id="3" name="Title 2">
            <a:extLst>
              <a:ext uri="{FF2B5EF4-FFF2-40B4-BE49-F238E27FC236}">
                <a16:creationId xmlns:a16="http://schemas.microsoft.com/office/drawing/2014/main" id="{ED765347-4991-485F-AF88-2FF8FF621898}"/>
              </a:ext>
            </a:extLst>
          </p:cNvPr>
          <p:cNvSpPr>
            <a:spLocks noGrp="1"/>
          </p:cNvSpPr>
          <p:nvPr>
            <p:ph type="title"/>
          </p:nvPr>
        </p:nvSpPr>
        <p:spPr/>
        <p:txBody>
          <a:bodyPr/>
          <a:lstStyle/>
          <a:p>
            <a:r>
              <a:rPr lang="da-DK" dirty="0"/>
              <a:t>BFS</a:t>
            </a:r>
          </a:p>
        </p:txBody>
      </p:sp>
      <p:pic>
        <p:nvPicPr>
          <p:cNvPr id="5" name="Picture 2" descr="Breadth-First Search Algorithm (BFS) – Ömer Sezer">
            <a:extLst>
              <a:ext uri="{FF2B5EF4-FFF2-40B4-BE49-F238E27FC236}">
                <a16:creationId xmlns:a16="http://schemas.microsoft.com/office/drawing/2014/main" id="{66CAA2C4-31E9-4F15-9A3F-56DFFDDFC4F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36294" y="706805"/>
            <a:ext cx="5519411" cy="516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02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18</a:t>
            </a:fld>
            <a:endParaRPr lang="en-US" dirty="0"/>
          </a:p>
        </p:txBody>
      </p:sp>
      <p:sp>
        <p:nvSpPr>
          <p:cNvPr id="3" name="Title 2"/>
          <p:cNvSpPr>
            <a:spLocks noGrp="1"/>
          </p:cNvSpPr>
          <p:nvPr>
            <p:ph type="title"/>
          </p:nvPr>
        </p:nvSpPr>
        <p:spPr/>
        <p:txBody>
          <a:bodyPr/>
          <a:lstStyle/>
          <a:p>
            <a:r>
              <a:rPr lang="da-DK" dirty="0"/>
              <a:t>BFS: Køretid</a:t>
            </a:r>
          </a:p>
        </p:txBody>
      </p:sp>
      <p:pic>
        <p:nvPicPr>
          <p:cNvPr id="5" name="Picture 4"/>
          <p:cNvPicPr>
            <a:picLocks noChangeAspect="1"/>
          </p:cNvPicPr>
          <p:nvPr/>
        </p:nvPicPr>
        <p:blipFill>
          <a:blip r:embed="rId2"/>
          <a:stretch>
            <a:fillRect/>
          </a:stretch>
        </p:blipFill>
        <p:spPr>
          <a:xfrm>
            <a:off x="7445829" y="241117"/>
            <a:ext cx="3894058" cy="6109241"/>
          </a:xfrm>
          <a:prstGeom prst="rect">
            <a:avLst/>
          </a:prstGeom>
        </p:spPr>
      </p:pic>
      <p:sp>
        <p:nvSpPr>
          <p:cNvPr id="6" name="Text Placeholder 3"/>
          <p:cNvSpPr txBox="1">
            <a:spLocks/>
          </p:cNvSpPr>
          <p:nvPr/>
        </p:nvSpPr>
        <p:spPr>
          <a:xfrm>
            <a:off x="4193177" y="1107482"/>
            <a:ext cx="3026230" cy="44413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err="1"/>
              <a:t>Initialisering</a:t>
            </a:r>
            <a:r>
              <a:rPr lang="da-DK" sz="1800" b="1" dirty="0"/>
              <a:t> bruger O(|</a:t>
            </a:r>
            <a:r>
              <a:rPr lang="da-DK" sz="1800" b="1" i="1" dirty="0"/>
              <a:t>V</a:t>
            </a:r>
            <a:r>
              <a:rPr lang="da-DK" sz="1800" b="1" dirty="0"/>
              <a:t>|)</a:t>
            </a:r>
          </a:p>
        </p:txBody>
      </p:sp>
      <p:sp>
        <p:nvSpPr>
          <p:cNvPr id="7" name="Text Placeholder 3"/>
          <p:cNvSpPr txBox="1">
            <a:spLocks/>
          </p:cNvSpPr>
          <p:nvPr/>
        </p:nvSpPr>
        <p:spPr>
          <a:xfrm>
            <a:off x="2323475" y="2581867"/>
            <a:ext cx="4948727" cy="303304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1800" b="1" dirty="0"/>
              <a:t>Efter </a:t>
            </a:r>
            <a:r>
              <a:rPr lang="da-DK" sz="1800" b="1" dirty="0" err="1"/>
              <a:t>initialisering</a:t>
            </a:r>
            <a:r>
              <a:rPr lang="da-DK" sz="1800" b="1" dirty="0"/>
              <a:t>, gør BFS aldrig en knude hvid – så testen på linje 13 sørger for at hver knude </a:t>
            </a:r>
            <a:r>
              <a:rPr lang="da-DK" sz="1800" b="1" dirty="0" err="1"/>
              <a:t>enqueues</a:t>
            </a:r>
            <a:r>
              <a:rPr lang="da-DK" sz="1800" b="1" dirty="0"/>
              <a:t> højst 1 gang</a:t>
            </a:r>
          </a:p>
          <a:p>
            <a:pPr lvl="1">
              <a:buFont typeface="Arial" panose="020B0604020202020204" pitchFamily="34" charset="0"/>
              <a:buChar char="•"/>
            </a:pPr>
            <a:r>
              <a:rPr lang="da-DK" sz="1600" b="1" dirty="0"/>
              <a:t>Tiden for </a:t>
            </a:r>
            <a:r>
              <a:rPr lang="da-DK" sz="1600" b="1" dirty="0" err="1"/>
              <a:t>queue</a:t>
            </a:r>
            <a:r>
              <a:rPr lang="da-DK" sz="1600" b="1" dirty="0"/>
              <a:t> operationer er O(|</a:t>
            </a:r>
            <a:r>
              <a:rPr lang="da-DK" sz="1600" b="1" i="1" dirty="0"/>
              <a:t>V</a:t>
            </a:r>
            <a:r>
              <a:rPr lang="da-DK" sz="1600" b="1" dirty="0"/>
              <a:t>|)</a:t>
            </a:r>
          </a:p>
          <a:p>
            <a:pPr>
              <a:buFont typeface="Arial" panose="020B0604020202020204" pitchFamily="34" charset="0"/>
              <a:buChar char="•"/>
            </a:pPr>
            <a:r>
              <a:rPr lang="da-DK" sz="1800" b="1" dirty="0"/>
              <a:t>BFS scanner </a:t>
            </a:r>
            <a:r>
              <a:rPr lang="da-DK" sz="1800" b="1" dirty="0" err="1"/>
              <a:t>adjacency</a:t>
            </a:r>
            <a:r>
              <a:rPr lang="da-DK" sz="1800" b="1" dirty="0"/>
              <a:t>-listen højst 1 gang</a:t>
            </a:r>
          </a:p>
          <a:p>
            <a:pPr>
              <a:buFont typeface="Arial" panose="020B0604020202020204" pitchFamily="34" charset="0"/>
              <a:buChar char="•"/>
            </a:pPr>
            <a:r>
              <a:rPr lang="da-DK" sz="1800" b="1" dirty="0"/>
              <a:t>Totale længden af alle </a:t>
            </a:r>
            <a:r>
              <a:rPr lang="da-DK" sz="1800" b="1" dirty="0" err="1"/>
              <a:t>adjacency</a:t>
            </a:r>
            <a:r>
              <a:rPr lang="da-DK" sz="1800" b="1" dirty="0"/>
              <a:t> lister er </a:t>
            </a:r>
            <a:r>
              <a:rPr lang="el-GR" b="1" dirty="0"/>
              <a:t>Θ(|</a:t>
            </a:r>
            <a:r>
              <a:rPr lang="da-DK" b="1" i="1" dirty="0"/>
              <a:t>E</a:t>
            </a:r>
            <a:r>
              <a:rPr lang="da-DK" b="1" dirty="0"/>
              <a:t>|) , så tiden for at scanne dem er </a:t>
            </a:r>
            <a:r>
              <a:rPr lang="da-DK" b="1" i="1" dirty="0"/>
              <a:t>O</a:t>
            </a:r>
            <a:r>
              <a:rPr lang="da-DK" b="1" dirty="0"/>
              <a:t>(|</a:t>
            </a:r>
            <a:r>
              <a:rPr lang="da-DK" b="1" i="1" dirty="0"/>
              <a:t>E</a:t>
            </a:r>
            <a:r>
              <a:rPr lang="da-DK" b="1" dirty="0"/>
              <a:t>|) </a:t>
            </a:r>
            <a:endParaRPr lang="da-DK" sz="1800" b="1" dirty="0"/>
          </a:p>
        </p:txBody>
      </p:sp>
      <p:pic>
        <p:nvPicPr>
          <p:cNvPr id="8" name="Picture 7"/>
          <p:cNvPicPr>
            <a:picLocks noChangeAspect="1"/>
          </p:cNvPicPr>
          <p:nvPr/>
        </p:nvPicPr>
        <p:blipFill>
          <a:blip r:embed="rId5"/>
          <a:stretch>
            <a:fillRect/>
          </a:stretch>
        </p:blipFill>
        <p:spPr>
          <a:xfrm>
            <a:off x="1468483" y="5832021"/>
            <a:ext cx="4583158" cy="813141"/>
          </a:xfrm>
          <a:prstGeom prst="rect">
            <a:avLst/>
          </a:prstGeom>
        </p:spPr>
      </p:pic>
      <p:sp>
        <p:nvSpPr>
          <p:cNvPr id="4" name="Rectangle 3">
            <a:extLst>
              <a:ext uri="{FF2B5EF4-FFF2-40B4-BE49-F238E27FC236}">
                <a16:creationId xmlns:a16="http://schemas.microsoft.com/office/drawing/2014/main" id="{E1BC0059-8FA8-4616-B08B-BFEDFC13056F}"/>
              </a:ext>
            </a:extLst>
          </p:cNvPr>
          <p:cNvSpPr/>
          <p:nvPr/>
        </p:nvSpPr>
        <p:spPr>
          <a:xfrm>
            <a:off x="7680960" y="682752"/>
            <a:ext cx="3923666" cy="1267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a:extLst>
              <a:ext uri="{FF2B5EF4-FFF2-40B4-BE49-F238E27FC236}">
                <a16:creationId xmlns:a16="http://schemas.microsoft.com/office/drawing/2014/main" id="{B2B60708-4BD7-46FB-ADEB-BBC35CEE3293}"/>
              </a:ext>
            </a:extLst>
          </p:cNvPr>
          <p:cNvSpPr/>
          <p:nvPr/>
        </p:nvSpPr>
        <p:spPr>
          <a:xfrm>
            <a:off x="7548591" y="3486912"/>
            <a:ext cx="3923666" cy="28634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Arrow Connector 10">
            <a:extLst>
              <a:ext uri="{FF2B5EF4-FFF2-40B4-BE49-F238E27FC236}">
                <a16:creationId xmlns:a16="http://schemas.microsoft.com/office/drawing/2014/main" id="{C368EE3D-D22A-4E5B-BCCB-5C4028E40E3B}"/>
              </a:ext>
            </a:extLst>
          </p:cNvPr>
          <p:cNvCxnSpPr/>
          <p:nvPr/>
        </p:nvCxnSpPr>
        <p:spPr>
          <a:xfrm flipH="1">
            <a:off x="9741408" y="3633216"/>
            <a:ext cx="216994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EBC82E-7280-491A-AED5-F3B3DEBC3AF7}"/>
              </a:ext>
            </a:extLst>
          </p:cNvPr>
          <p:cNvCxnSpPr>
            <a:cxnSpLocks/>
          </p:cNvCxnSpPr>
          <p:nvPr/>
        </p:nvCxnSpPr>
        <p:spPr>
          <a:xfrm flipH="1">
            <a:off x="10997184" y="4248912"/>
            <a:ext cx="106657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4F536F-FDA2-4B5E-AB9C-12503E57E2D5}"/>
              </a:ext>
            </a:extLst>
          </p:cNvPr>
          <p:cNvCxnSpPr>
            <a:cxnSpLocks/>
          </p:cNvCxnSpPr>
          <p:nvPr/>
        </p:nvCxnSpPr>
        <p:spPr>
          <a:xfrm flipH="1">
            <a:off x="11339887" y="820387"/>
            <a:ext cx="7980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03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p:cNvSpPr>
            <a:spLocks noGrp="1"/>
          </p:cNvSpPr>
          <p:nvPr>
            <p:ph type="title"/>
          </p:nvPr>
        </p:nvSpPr>
        <p:spPr>
          <a:xfrm>
            <a:off x="587374" y="370290"/>
            <a:ext cx="6175735" cy="1474385"/>
          </a:xfrm>
        </p:spPr>
        <p:txBody>
          <a:bodyPr/>
          <a:lstStyle/>
          <a:p>
            <a:r>
              <a:rPr lang="da-DK" dirty="0"/>
              <a:t>Depth-First Search</a:t>
            </a:r>
          </a:p>
        </p:txBody>
      </p:sp>
      <p:sp>
        <p:nvSpPr>
          <p:cNvPr id="4" name="Text Placeholder 3"/>
          <p:cNvSpPr>
            <a:spLocks noGrp="1"/>
          </p:cNvSpPr>
          <p:nvPr>
            <p:ph type="body" sz="quarter" idx="12"/>
          </p:nvPr>
        </p:nvSpPr>
        <p:spPr>
          <a:xfrm>
            <a:off x="587374" y="1402080"/>
            <a:ext cx="6666865" cy="4366953"/>
          </a:xfrm>
        </p:spPr>
        <p:txBody>
          <a:bodyPr>
            <a:noAutofit/>
          </a:bodyPr>
          <a:lstStyle/>
          <a:p>
            <a:r>
              <a:rPr lang="da-DK" sz="2000" dirty="0"/>
              <a:t>Undersøger kanterne hos den mest nylig opdagede knude </a:t>
            </a:r>
            <a:r>
              <a:rPr lang="da-DK" sz="2000" b="1" dirty="0"/>
              <a:t>v</a:t>
            </a:r>
            <a:r>
              <a:rPr lang="da-DK" sz="2000" dirty="0"/>
              <a:t>, der stadig har udgående kanter</a:t>
            </a:r>
          </a:p>
          <a:p>
            <a:r>
              <a:rPr lang="da-DK" sz="2000" dirty="0"/>
              <a:t>Søger altså </a:t>
            </a:r>
            <a:r>
              <a:rPr lang="da-DK" sz="2000" b="1" dirty="0" err="1"/>
              <a:t>dypere</a:t>
            </a:r>
            <a:r>
              <a:rPr lang="da-DK" sz="2000" dirty="0"/>
              <a:t> når muligt</a:t>
            </a:r>
          </a:p>
          <a:p>
            <a:r>
              <a:rPr lang="da-DK" sz="2000" dirty="0"/>
              <a:t>Når alle kanter i </a:t>
            </a:r>
            <a:r>
              <a:rPr lang="da-DK" sz="2000" b="1" dirty="0"/>
              <a:t>v</a:t>
            </a:r>
            <a:r>
              <a:rPr lang="da-DK" sz="2000" dirty="0"/>
              <a:t> er gennemgået, går den bagover for at finde ubrugte kanter</a:t>
            </a:r>
          </a:p>
          <a:p>
            <a:r>
              <a:rPr lang="da-DK" sz="2000" dirty="0"/>
              <a:t>Laver en </a:t>
            </a:r>
            <a:r>
              <a:rPr lang="da-DK" sz="2000" b="1" dirty="0" err="1"/>
              <a:t>depth-first</a:t>
            </a:r>
            <a:r>
              <a:rPr lang="da-DK" sz="2000" b="1" dirty="0"/>
              <a:t> </a:t>
            </a:r>
            <a:r>
              <a:rPr lang="da-DK" sz="2000" b="1" dirty="0" err="1"/>
              <a:t>forest</a:t>
            </a:r>
            <a:r>
              <a:rPr lang="da-DK" sz="2000" dirty="0"/>
              <a:t> </a:t>
            </a:r>
            <a:r>
              <a:rPr lang="da-DK" sz="2000" b="1" dirty="0"/>
              <a:t>G</a:t>
            </a:r>
            <a:r>
              <a:rPr lang="el-GR" sz="2000" b="1" baseline="-25000" dirty="0"/>
              <a:t>π</a:t>
            </a:r>
            <a:r>
              <a:rPr lang="el-GR" sz="2000" b="1" dirty="0"/>
              <a:t> </a:t>
            </a:r>
            <a:r>
              <a:rPr lang="da-DK" sz="2000" b="1" dirty="0"/>
              <a:t>= (V, E</a:t>
            </a:r>
            <a:r>
              <a:rPr lang="el-GR" sz="2000" b="1" baseline="-25000" dirty="0"/>
              <a:t> π</a:t>
            </a:r>
            <a:r>
              <a:rPr lang="da-DK" sz="2000" b="1" dirty="0"/>
              <a:t>), </a:t>
            </a:r>
            <a:r>
              <a:rPr lang="da-DK" sz="2000" dirty="0"/>
              <a:t>der </a:t>
            </a:r>
            <a:br>
              <a:rPr lang="da-DK" sz="2000" dirty="0"/>
            </a:br>
            <a:r>
              <a:rPr lang="da-DK" sz="2000" dirty="0"/>
              <a:t>E</a:t>
            </a:r>
            <a:r>
              <a:rPr lang="el-GR" sz="2000" baseline="-25000" dirty="0"/>
              <a:t> π</a:t>
            </a:r>
            <a:r>
              <a:rPr lang="el-GR" sz="2000" dirty="0"/>
              <a:t> </a:t>
            </a:r>
            <a:r>
              <a:rPr lang="da-DK" sz="2000" dirty="0"/>
              <a:t>={(v.</a:t>
            </a:r>
            <a:r>
              <a:rPr lang="el-GR" sz="2000" dirty="0"/>
              <a:t>π, </a:t>
            </a:r>
            <a:r>
              <a:rPr lang="da-DK" sz="2000" dirty="0"/>
              <a:t>v): v ∈ V and v.</a:t>
            </a:r>
            <a:r>
              <a:rPr lang="el-GR" sz="2000" dirty="0"/>
              <a:t>π ≠ </a:t>
            </a:r>
            <a:r>
              <a:rPr lang="da-DK" sz="2000" dirty="0" err="1"/>
              <a:t>nil</a:t>
            </a:r>
            <a:r>
              <a:rPr lang="el-GR" sz="2000" dirty="0"/>
              <a:t>} </a:t>
            </a:r>
            <a:endParaRPr lang="da-DK" sz="2000" dirty="0"/>
          </a:p>
          <a:p>
            <a:pPr lvl="1"/>
            <a:r>
              <a:rPr lang="el-GR" sz="1800" i="1" dirty="0"/>
              <a:t>π</a:t>
            </a:r>
            <a:r>
              <a:rPr lang="da-DK" sz="1800" i="1" dirty="0"/>
              <a:t> = </a:t>
            </a:r>
            <a:r>
              <a:rPr lang="da-DK" sz="1800" i="1" dirty="0" err="1"/>
              <a:t>predecessor</a:t>
            </a:r>
            <a:endParaRPr lang="da-DK" sz="1800" dirty="0"/>
          </a:p>
          <a:p>
            <a:r>
              <a:rPr lang="da-DK" sz="2000" dirty="0"/>
              <a:t>Fungerer også både for orienterede og ikke-orienterede grafer</a:t>
            </a:r>
          </a:p>
        </p:txBody>
      </p:sp>
      <p:pic>
        <p:nvPicPr>
          <p:cNvPr id="4098" name="Picture 2" descr="File:Depth-First-Search.gif - Wikimedia Common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48855" y="1254035"/>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21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le 2"/>
          <p:cNvSpPr>
            <a:spLocks noGrp="1"/>
          </p:cNvSpPr>
          <p:nvPr>
            <p:ph type="title"/>
          </p:nvPr>
        </p:nvSpPr>
        <p:spPr/>
        <p:txBody>
          <a:bodyPr/>
          <a:lstStyle/>
          <a:p>
            <a:r>
              <a:rPr lang="da-DK" dirty="0"/>
              <a:t>Opdateringer</a:t>
            </a:r>
          </a:p>
        </p:txBody>
      </p:sp>
      <p:sp>
        <p:nvSpPr>
          <p:cNvPr id="4" name="Text Placeholder 3"/>
          <p:cNvSpPr>
            <a:spLocks noGrp="1"/>
          </p:cNvSpPr>
          <p:nvPr>
            <p:ph type="body" sz="quarter" idx="12"/>
          </p:nvPr>
        </p:nvSpPr>
        <p:spPr>
          <a:xfrm>
            <a:off x="587375" y="2065337"/>
            <a:ext cx="6276722" cy="4037080"/>
          </a:xfrm>
        </p:spPr>
        <p:txBody>
          <a:bodyPr>
            <a:normAutofit/>
          </a:bodyPr>
          <a:lstStyle/>
          <a:p>
            <a:r>
              <a:rPr lang="da-DK" sz="2400" dirty="0"/>
              <a:t>Online-forelæsning:</a:t>
            </a:r>
          </a:p>
          <a:p>
            <a:pPr lvl="1"/>
            <a:r>
              <a:rPr lang="da-DK" sz="2200" dirty="0"/>
              <a:t>Skriv spørgsmål i chat</a:t>
            </a:r>
          </a:p>
          <a:p>
            <a:pPr lvl="1"/>
            <a:r>
              <a:rPr lang="da-DK" sz="2200" dirty="0"/>
              <a:t>Eller forsøg at bruge ”</a:t>
            </a:r>
            <a:r>
              <a:rPr lang="da-DK" sz="2200" dirty="0" err="1"/>
              <a:t>Raise</a:t>
            </a:r>
            <a:r>
              <a:rPr lang="da-DK" sz="2200" dirty="0"/>
              <a:t> Hand” – </a:t>
            </a:r>
            <a:br>
              <a:rPr lang="da-DK" sz="2200" dirty="0"/>
            </a:br>
            <a:r>
              <a:rPr lang="da-DK" sz="2200" dirty="0"/>
              <a:t>dog ikke sikkert at jeg kan se det, så afbryd gerne :)</a:t>
            </a:r>
          </a:p>
          <a:p>
            <a:r>
              <a:rPr lang="da-DK" sz="2400" dirty="0"/>
              <a:t>Efter forelæsningen</a:t>
            </a:r>
          </a:p>
          <a:p>
            <a:pPr lvl="1"/>
            <a:r>
              <a:rPr lang="da-DK" sz="2200" dirty="0"/>
              <a:t>Freja er der fysisk</a:t>
            </a:r>
          </a:p>
          <a:p>
            <a:pPr lvl="1"/>
            <a:r>
              <a:rPr lang="da-DK" sz="2200" dirty="0"/>
              <a:t>Jeg kan nås på teams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021" y="1940104"/>
            <a:ext cx="4546600" cy="3409950"/>
          </a:xfrm>
          <a:prstGeom prst="rect">
            <a:avLst/>
          </a:prstGeom>
        </p:spPr>
      </p:pic>
    </p:spTree>
    <p:extLst>
      <p:ext uri="{BB962C8B-B14F-4D97-AF65-F5344CB8AC3E}">
        <p14:creationId xmlns:p14="http://schemas.microsoft.com/office/powerpoint/2010/main" val="33773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p:cNvSpPr>
            <a:spLocks noGrp="1"/>
          </p:cNvSpPr>
          <p:nvPr>
            <p:ph type="title"/>
          </p:nvPr>
        </p:nvSpPr>
        <p:spPr>
          <a:xfrm>
            <a:off x="587374" y="370290"/>
            <a:ext cx="5888377" cy="1474385"/>
          </a:xfrm>
        </p:spPr>
        <p:txBody>
          <a:bodyPr/>
          <a:lstStyle/>
          <a:p>
            <a:r>
              <a:rPr lang="da-DK" dirty="0"/>
              <a:t>Depth-First Search vs. </a:t>
            </a:r>
            <a:r>
              <a:rPr lang="da-DK" dirty="0" err="1"/>
              <a:t>Breadth</a:t>
            </a:r>
            <a:r>
              <a:rPr lang="da-DK" dirty="0"/>
              <a:t>-First Search</a:t>
            </a:r>
          </a:p>
        </p:txBody>
      </p:sp>
      <p:pic>
        <p:nvPicPr>
          <p:cNvPr id="5122" name="Picture 2" descr="Breadth-first vs Depth-first Tree Traversal in Javascript | by Kenny Hom |  Medi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9423" y="2039547"/>
            <a:ext cx="8554845" cy="445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072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p:cNvSpPr>
            <a:spLocks noGrp="1"/>
          </p:cNvSpPr>
          <p:nvPr>
            <p:ph type="title"/>
          </p:nvPr>
        </p:nvSpPr>
        <p:spPr/>
        <p:txBody>
          <a:bodyPr/>
          <a:lstStyle/>
          <a:p>
            <a:r>
              <a:rPr lang="da-DK" dirty="0"/>
              <a:t>Depth-First Search</a:t>
            </a:r>
          </a:p>
        </p:txBody>
      </p:sp>
      <p:sp>
        <p:nvSpPr>
          <p:cNvPr id="4" name="Text Placeholder 3"/>
          <p:cNvSpPr>
            <a:spLocks noGrp="1"/>
          </p:cNvSpPr>
          <p:nvPr>
            <p:ph type="body" sz="quarter" idx="12"/>
          </p:nvPr>
        </p:nvSpPr>
        <p:spPr>
          <a:xfrm>
            <a:off x="587374" y="1463040"/>
            <a:ext cx="6471793" cy="5024670"/>
          </a:xfrm>
        </p:spPr>
        <p:txBody>
          <a:bodyPr>
            <a:noAutofit/>
          </a:bodyPr>
          <a:lstStyle/>
          <a:p>
            <a:r>
              <a:rPr lang="da-DK" sz="2000" dirty="0"/>
              <a:t>Begynder i en knude, finder alle kanterne, og går </a:t>
            </a:r>
            <a:r>
              <a:rPr lang="da-DK" sz="2000" dirty="0" err="1"/>
              <a:t>rekursivt</a:t>
            </a:r>
            <a:r>
              <a:rPr lang="da-DK" sz="2000" dirty="0"/>
              <a:t> nedover </a:t>
            </a:r>
            <a:r>
              <a:rPr lang="da-DK" sz="2000" dirty="0" err="1"/>
              <a:t>uopdagede</a:t>
            </a:r>
            <a:r>
              <a:rPr lang="da-DK" sz="2000" dirty="0"/>
              <a:t> knuder</a:t>
            </a:r>
          </a:p>
          <a:p>
            <a:r>
              <a:rPr lang="da-DK" sz="2000" dirty="0"/>
              <a:t>Holder oversigten gennem at farve </a:t>
            </a:r>
            <a:r>
              <a:rPr lang="da-DK" sz="2000" b="1" dirty="0"/>
              <a:t>knuderne</a:t>
            </a:r>
          </a:p>
          <a:p>
            <a:pPr lvl="1"/>
            <a:r>
              <a:rPr lang="da-DK" sz="1800" b="1" dirty="0"/>
              <a:t>Hvide</a:t>
            </a:r>
            <a:r>
              <a:rPr lang="da-DK" sz="1800" dirty="0"/>
              <a:t> er ikke fundet endnu</a:t>
            </a:r>
          </a:p>
          <a:p>
            <a:pPr lvl="1"/>
            <a:r>
              <a:rPr lang="da-DK" sz="1800" b="1" dirty="0"/>
              <a:t>Grå</a:t>
            </a:r>
            <a:r>
              <a:rPr lang="da-DK" sz="1800" dirty="0"/>
              <a:t> er fundet, men er ikke 100% udforskede endnu</a:t>
            </a:r>
          </a:p>
          <a:p>
            <a:pPr lvl="1"/>
            <a:r>
              <a:rPr lang="da-DK" sz="1800" b="1" dirty="0"/>
              <a:t>Sorte </a:t>
            </a:r>
            <a:r>
              <a:rPr lang="da-DK" sz="1800" dirty="0"/>
              <a:t>er 100% udforskede</a:t>
            </a:r>
            <a:endParaRPr lang="da-DK" sz="1800" b="1" dirty="0"/>
          </a:p>
          <a:p>
            <a:pPr lvl="1"/>
            <a:r>
              <a:rPr lang="da-DK" sz="1800" b="1" dirty="0"/>
              <a:t>-&gt; Hvis </a:t>
            </a:r>
            <a:r>
              <a:rPr lang="da-DK" sz="1800" dirty="0"/>
              <a:t>(</a:t>
            </a:r>
            <a:r>
              <a:rPr lang="da-DK" sz="1800" i="1" dirty="0"/>
              <a:t>u</a:t>
            </a:r>
            <a:r>
              <a:rPr lang="da-DK" sz="1800" dirty="0"/>
              <a:t>, </a:t>
            </a:r>
            <a:r>
              <a:rPr lang="da-DK" sz="1800" i="1" dirty="0"/>
              <a:t>v</a:t>
            </a:r>
            <a:r>
              <a:rPr lang="da-DK" sz="1800" dirty="0"/>
              <a:t>) ∈ </a:t>
            </a:r>
            <a:r>
              <a:rPr lang="da-DK" sz="1800" i="1" dirty="0"/>
              <a:t>E og </a:t>
            </a:r>
            <a:r>
              <a:rPr lang="da-DK" sz="1800" b="1" i="1" dirty="0"/>
              <a:t>u</a:t>
            </a:r>
            <a:r>
              <a:rPr lang="da-DK" sz="1800" i="1" dirty="0"/>
              <a:t> er sort, er </a:t>
            </a:r>
            <a:r>
              <a:rPr lang="da-DK" sz="1800" b="1" i="1" dirty="0"/>
              <a:t>v</a:t>
            </a:r>
            <a:r>
              <a:rPr lang="da-DK" sz="1800" i="1" dirty="0"/>
              <a:t> ikke hvid </a:t>
            </a:r>
          </a:p>
          <a:p>
            <a:r>
              <a:rPr lang="da-DK" sz="2000" i="1" dirty="0"/>
              <a:t>I tillæg, gemmer DFS et timestamp for </a:t>
            </a:r>
            <a:r>
              <a:rPr lang="da-DK" sz="2000" b="1" i="1" dirty="0"/>
              <a:t>hvornår</a:t>
            </a:r>
            <a:r>
              <a:rPr lang="da-DK" sz="2000" i="1" dirty="0"/>
              <a:t> </a:t>
            </a:r>
            <a:br>
              <a:rPr lang="da-DK" sz="2000" i="1" dirty="0"/>
            </a:br>
            <a:r>
              <a:rPr lang="da-DK" sz="2000" i="1" dirty="0"/>
              <a:t>den opdagede knuden </a:t>
            </a:r>
            <a:r>
              <a:rPr lang="da-DK" sz="2000" b="1" i="1" dirty="0"/>
              <a:t>u</a:t>
            </a:r>
            <a:endParaRPr lang="da-DK" sz="2000" i="1" dirty="0"/>
          </a:p>
          <a:p>
            <a:pPr lvl="1"/>
            <a:r>
              <a:rPr lang="da-DK" sz="1800" b="1" i="1" dirty="0" err="1"/>
              <a:t>u.d</a:t>
            </a:r>
            <a:r>
              <a:rPr lang="da-DK" sz="1800" b="1" i="1" dirty="0"/>
              <a:t> </a:t>
            </a:r>
            <a:r>
              <a:rPr lang="da-DK" sz="1800" i="1" dirty="0"/>
              <a:t>gemmer hvornår den blev grå (‘</a:t>
            </a:r>
            <a:r>
              <a:rPr lang="da-DK" sz="1800" b="1" i="1" dirty="0" err="1"/>
              <a:t>discovered</a:t>
            </a:r>
            <a:r>
              <a:rPr lang="da-DK" sz="1800" i="1" dirty="0"/>
              <a:t>’)</a:t>
            </a:r>
          </a:p>
          <a:p>
            <a:pPr lvl="1"/>
            <a:r>
              <a:rPr lang="da-DK" sz="1800" b="1" i="1" dirty="0" err="1"/>
              <a:t>u.f</a:t>
            </a:r>
            <a:r>
              <a:rPr lang="da-DK" sz="1800" b="1" i="1" dirty="0"/>
              <a:t> </a:t>
            </a:r>
            <a:r>
              <a:rPr lang="da-DK" sz="1800" i="1" dirty="0"/>
              <a:t>gemmer hvornår den blev sort</a:t>
            </a:r>
            <a:r>
              <a:rPr lang="da-DK" sz="1800" b="1" i="1" dirty="0"/>
              <a:t> (‘</a:t>
            </a:r>
            <a:r>
              <a:rPr lang="da-DK" sz="1800" b="1" i="1" dirty="0" err="1"/>
              <a:t>finished</a:t>
            </a:r>
            <a:r>
              <a:rPr lang="da-DK" sz="1800" b="1" i="1" dirty="0"/>
              <a:t>’)</a:t>
            </a:r>
          </a:p>
          <a:p>
            <a:pPr lvl="1"/>
            <a:r>
              <a:rPr lang="da-DK" sz="1800" b="1" i="1" dirty="0" err="1"/>
              <a:t>u.d</a:t>
            </a:r>
            <a:r>
              <a:rPr lang="da-DK" sz="1800" b="1" i="1" dirty="0"/>
              <a:t> &lt; </a:t>
            </a:r>
            <a:r>
              <a:rPr lang="da-DK" sz="1800" b="1" i="1" dirty="0" err="1"/>
              <a:t>u.f</a:t>
            </a:r>
            <a:endParaRPr lang="da-DK" sz="1800" b="1" i="1" dirty="0"/>
          </a:p>
        </p:txBody>
      </p:sp>
      <p:pic>
        <p:nvPicPr>
          <p:cNvPr id="5" name="Picture 2" descr="File:Depth-First-Search.gif - Wikimedia Common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77387" y="1254035"/>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77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22</a:t>
            </a:fld>
            <a:endParaRPr lang="en-US" dirty="0"/>
          </a:p>
        </p:txBody>
      </p:sp>
      <p:sp>
        <p:nvSpPr>
          <p:cNvPr id="3" name="Title 2"/>
          <p:cNvSpPr>
            <a:spLocks noGrp="1"/>
          </p:cNvSpPr>
          <p:nvPr>
            <p:ph type="title"/>
          </p:nvPr>
        </p:nvSpPr>
        <p:spPr/>
        <p:txBody>
          <a:bodyPr/>
          <a:lstStyle/>
          <a:p>
            <a:r>
              <a:rPr lang="da-DK" dirty="0"/>
              <a:t>DFS: Pseudokode</a:t>
            </a:r>
          </a:p>
        </p:txBody>
      </p:sp>
      <p:pic>
        <p:nvPicPr>
          <p:cNvPr id="5" name="Picture 4"/>
          <p:cNvPicPr>
            <a:picLocks noChangeAspect="1"/>
          </p:cNvPicPr>
          <p:nvPr/>
        </p:nvPicPr>
        <p:blipFill>
          <a:blip r:embed="rId2"/>
          <a:stretch>
            <a:fillRect/>
          </a:stretch>
        </p:blipFill>
        <p:spPr>
          <a:xfrm>
            <a:off x="8154649" y="188489"/>
            <a:ext cx="3305159" cy="6302120"/>
          </a:xfrm>
          <a:prstGeom prst="rect">
            <a:avLst/>
          </a:prstGeom>
        </p:spPr>
      </p:pic>
      <p:sp>
        <p:nvSpPr>
          <p:cNvPr id="6" name="Text Placeholder 3"/>
          <p:cNvSpPr txBox="1">
            <a:spLocks/>
          </p:cNvSpPr>
          <p:nvPr/>
        </p:nvSpPr>
        <p:spPr>
          <a:xfrm>
            <a:off x="5491860" y="601225"/>
            <a:ext cx="2597367" cy="95785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Initialiser knuder som </a:t>
            </a:r>
            <a:r>
              <a:rPr lang="da-DK" sz="1800" b="1" dirty="0" err="1"/>
              <a:t>uoppdagede</a:t>
            </a:r>
            <a:r>
              <a:rPr lang="da-DK" sz="1800" b="1" dirty="0"/>
              <a:t>, og start ”timeren”</a:t>
            </a:r>
          </a:p>
        </p:txBody>
      </p:sp>
      <p:sp>
        <p:nvSpPr>
          <p:cNvPr id="7" name="Text Placeholder 3"/>
          <p:cNvSpPr txBox="1">
            <a:spLocks/>
          </p:cNvSpPr>
          <p:nvPr/>
        </p:nvSpPr>
        <p:spPr>
          <a:xfrm>
            <a:off x="5491860" y="1711480"/>
            <a:ext cx="2597367" cy="137814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Begynd med at undersøge i en knude. Linje 7 påbegynder et nyt DF-træ</a:t>
            </a:r>
          </a:p>
        </p:txBody>
      </p:sp>
      <p:sp>
        <p:nvSpPr>
          <p:cNvPr id="8" name="Text Placeholder 3"/>
          <p:cNvSpPr txBox="1">
            <a:spLocks/>
          </p:cNvSpPr>
          <p:nvPr/>
        </p:nvSpPr>
        <p:spPr>
          <a:xfrm>
            <a:off x="5491860" y="3376720"/>
            <a:ext cx="2597367" cy="71559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Marker u som opdaget, og </a:t>
            </a:r>
            <a:r>
              <a:rPr lang="da-DK" sz="1800" b="1" dirty="0" err="1"/>
              <a:t>inkrementer</a:t>
            </a:r>
            <a:r>
              <a:rPr lang="da-DK" sz="1800" b="1" dirty="0"/>
              <a:t> timeren</a:t>
            </a:r>
          </a:p>
        </p:txBody>
      </p:sp>
      <p:sp>
        <p:nvSpPr>
          <p:cNvPr id="9" name="Text Placeholder 3"/>
          <p:cNvSpPr txBox="1">
            <a:spLocks/>
          </p:cNvSpPr>
          <p:nvPr/>
        </p:nvSpPr>
        <p:spPr>
          <a:xfrm>
            <a:off x="5491859" y="4379410"/>
            <a:ext cx="2597367" cy="71559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Udforsk knuder i </a:t>
            </a:r>
            <a:r>
              <a:rPr lang="da-DK" sz="1800" b="1" dirty="0" err="1"/>
              <a:t>nærheten</a:t>
            </a:r>
            <a:endParaRPr lang="da-DK" sz="1800" b="1" dirty="0"/>
          </a:p>
        </p:txBody>
      </p:sp>
      <p:sp>
        <p:nvSpPr>
          <p:cNvPr id="10" name="Text Placeholder 3"/>
          <p:cNvSpPr txBox="1">
            <a:spLocks/>
          </p:cNvSpPr>
          <p:nvPr/>
        </p:nvSpPr>
        <p:spPr>
          <a:xfrm>
            <a:off x="5491858" y="5624360"/>
            <a:ext cx="2597367" cy="123364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Marker u som sort når alle </a:t>
            </a:r>
            <a:r>
              <a:rPr lang="da-DK" sz="1800" b="1" dirty="0" err="1"/>
              <a:t>rekursioner</a:t>
            </a:r>
            <a:r>
              <a:rPr lang="da-DK" sz="1800" b="1" dirty="0"/>
              <a:t> er færdige</a:t>
            </a:r>
          </a:p>
        </p:txBody>
      </p:sp>
    </p:spTree>
    <p:extLst>
      <p:ext uri="{BB962C8B-B14F-4D97-AF65-F5344CB8AC3E}">
        <p14:creationId xmlns:p14="http://schemas.microsoft.com/office/powerpoint/2010/main" val="23418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23</a:t>
            </a:fld>
            <a:endParaRPr lang="en-US" dirty="0"/>
          </a:p>
        </p:txBody>
      </p:sp>
      <p:sp>
        <p:nvSpPr>
          <p:cNvPr id="3" name="Title 2"/>
          <p:cNvSpPr>
            <a:spLocks noGrp="1"/>
          </p:cNvSpPr>
          <p:nvPr>
            <p:ph type="title"/>
          </p:nvPr>
        </p:nvSpPr>
        <p:spPr/>
        <p:txBody>
          <a:bodyPr/>
          <a:lstStyle/>
          <a:p>
            <a:r>
              <a:rPr lang="da-DK" dirty="0"/>
              <a:t>DFS: Pseudokode</a:t>
            </a:r>
          </a:p>
        </p:txBody>
      </p:sp>
      <p:pic>
        <p:nvPicPr>
          <p:cNvPr id="11" name="Picture 10"/>
          <p:cNvPicPr>
            <a:picLocks noChangeAspect="1"/>
          </p:cNvPicPr>
          <p:nvPr/>
        </p:nvPicPr>
        <p:blipFill>
          <a:blip r:embed="rId2"/>
          <a:stretch>
            <a:fillRect/>
          </a:stretch>
        </p:blipFill>
        <p:spPr>
          <a:xfrm>
            <a:off x="391420" y="1107482"/>
            <a:ext cx="7919347" cy="5645728"/>
          </a:xfrm>
          <a:prstGeom prst="rect">
            <a:avLst/>
          </a:prstGeom>
        </p:spPr>
      </p:pic>
      <p:sp>
        <p:nvSpPr>
          <p:cNvPr id="13" name="Rectangle 12"/>
          <p:cNvSpPr/>
          <p:nvPr/>
        </p:nvSpPr>
        <p:spPr>
          <a:xfrm>
            <a:off x="249744" y="1107482"/>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2290543" y="1089903"/>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4453440" y="1107481"/>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6407927" y="1089903"/>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p:cNvSpPr/>
          <p:nvPr/>
        </p:nvSpPr>
        <p:spPr>
          <a:xfrm>
            <a:off x="261801" y="2456235"/>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Rectangle 16"/>
          <p:cNvSpPr/>
          <p:nvPr/>
        </p:nvSpPr>
        <p:spPr>
          <a:xfrm>
            <a:off x="2355212" y="2483005"/>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p:cNvSpPr/>
          <p:nvPr/>
        </p:nvSpPr>
        <p:spPr>
          <a:xfrm>
            <a:off x="4423430" y="2355873"/>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Rectangle 18"/>
          <p:cNvSpPr/>
          <p:nvPr/>
        </p:nvSpPr>
        <p:spPr>
          <a:xfrm>
            <a:off x="6395869" y="2385866"/>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Rectangle 19"/>
          <p:cNvSpPr/>
          <p:nvPr/>
        </p:nvSpPr>
        <p:spPr>
          <a:xfrm>
            <a:off x="261802" y="3804988"/>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Rectangle 20"/>
          <p:cNvSpPr/>
          <p:nvPr/>
        </p:nvSpPr>
        <p:spPr>
          <a:xfrm>
            <a:off x="2323533" y="3831758"/>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Rectangle 21"/>
          <p:cNvSpPr/>
          <p:nvPr/>
        </p:nvSpPr>
        <p:spPr>
          <a:xfrm>
            <a:off x="4465568" y="3804987"/>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 name="Rectangle 22"/>
          <p:cNvSpPr/>
          <p:nvPr/>
        </p:nvSpPr>
        <p:spPr>
          <a:xfrm>
            <a:off x="6422368" y="3831758"/>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Rectangle 23"/>
          <p:cNvSpPr/>
          <p:nvPr/>
        </p:nvSpPr>
        <p:spPr>
          <a:xfrm>
            <a:off x="234175" y="5267486"/>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Rectangle 24"/>
          <p:cNvSpPr/>
          <p:nvPr/>
        </p:nvSpPr>
        <p:spPr>
          <a:xfrm>
            <a:off x="2315527" y="5277743"/>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Rectangle 25"/>
          <p:cNvSpPr/>
          <p:nvPr/>
        </p:nvSpPr>
        <p:spPr>
          <a:xfrm>
            <a:off x="4415356" y="5277742"/>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Rectangle 26"/>
          <p:cNvSpPr/>
          <p:nvPr/>
        </p:nvSpPr>
        <p:spPr>
          <a:xfrm>
            <a:off x="6403616" y="5267485"/>
            <a:ext cx="1888399" cy="122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p:cNvPicPr>
            <a:picLocks noChangeAspect="1"/>
          </p:cNvPicPr>
          <p:nvPr/>
        </p:nvPicPr>
        <p:blipFill>
          <a:blip r:embed="rId3"/>
          <a:stretch>
            <a:fillRect/>
          </a:stretch>
        </p:blipFill>
        <p:spPr>
          <a:xfrm>
            <a:off x="8154649" y="188489"/>
            <a:ext cx="3305159" cy="6302120"/>
          </a:xfrm>
          <a:prstGeom prst="rect">
            <a:avLst/>
          </a:prstGeom>
        </p:spPr>
      </p:pic>
    </p:spTree>
    <p:extLst>
      <p:ext uri="{BB962C8B-B14F-4D97-AF65-F5344CB8AC3E}">
        <p14:creationId xmlns:p14="http://schemas.microsoft.com/office/powerpoint/2010/main" val="401316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24</a:t>
            </a:fld>
            <a:endParaRPr lang="en-US" dirty="0"/>
          </a:p>
        </p:txBody>
      </p:sp>
      <p:sp>
        <p:nvSpPr>
          <p:cNvPr id="3" name="Title 2"/>
          <p:cNvSpPr>
            <a:spLocks noGrp="1"/>
          </p:cNvSpPr>
          <p:nvPr>
            <p:ph type="title"/>
          </p:nvPr>
        </p:nvSpPr>
        <p:spPr/>
        <p:txBody>
          <a:bodyPr/>
          <a:lstStyle/>
          <a:p>
            <a:r>
              <a:rPr lang="da-DK" dirty="0"/>
              <a:t>DFS: Køretid</a:t>
            </a:r>
          </a:p>
        </p:txBody>
      </p:sp>
      <p:pic>
        <p:nvPicPr>
          <p:cNvPr id="5" name="Picture 4"/>
          <p:cNvPicPr>
            <a:picLocks noChangeAspect="1"/>
          </p:cNvPicPr>
          <p:nvPr/>
        </p:nvPicPr>
        <p:blipFill>
          <a:blip r:embed="rId2"/>
          <a:stretch>
            <a:fillRect/>
          </a:stretch>
        </p:blipFill>
        <p:spPr>
          <a:xfrm>
            <a:off x="8154649" y="188489"/>
            <a:ext cx="3305159" cy="6302120"/>
          </a:xfrm>
          <a:prstGeom prst="rect">
            <a:avLst/>
          </a:prstGeom>
        </p:spPr>
      </p:pic>
      <p:sp>
        <p:nvSpPr>
          <p:cNvPr id="6" name="Text Placeholder 3"/>
          <p:cNvSpPr txBox="1">
            <a:spLocks/>
          </p:cNvSpPr>
          <p:nvPr/>
        </p:nvSpPr>
        <p:spPr>
          <a:xfrm>
            <a:off x="7321519" y="911138"/>
            <a:ext cx="763166" cy="39268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b="1" dirty="0"/>
              <a:t>Θ(|</a:t>
            </a:r>
            <a:r>
              <a:rPr lang="da-DK" b="1" i="1" dirty="0"/>
              <a:t>V</a:t>
            </a:r>
            <a:r>
              <a:rPr lang="da-DK" b="1" dirty="0"/>
              <a:t>|) </a:t>
            </a:r>
            <a:endParaRPr lang="da-DK" sz="1800" b="1" dirty="0"/>
          </a:p>
        </p:txBody>
      </p:sp>
      <p:sp>
        <p:nvSpPr>
          <p:cNvPr id="7" name="Text Placeholder 3"/>
          <p:cNvSpPr txBox="1">
            <a:spLocks/>
          </p:cNvSpPr>
          <p:nvPr/>
        </p:nvSpPr>
        <p:spPr>
          <a:xfrm>
            <a:off x="6096000" y="1711481"/>
            <a:ext cx="1993227" cy="119191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b="1" dirty="0"/>
              <a:t>DFS-Visit kører en gang per knude,</a:t>
            </a:r>
          </a:p>
          <a:p>
            <a:pPr marL="0" indent="0">
              <a:buNone/>
            </a:pPr>
            <a:r>
              <a:rPr lang="el-GR" sz="1800" b="1" dirty="0"/>
              <a:t>Θ(|</a:t>
            </a:r>
            <a:r>
              <a:rPr lang="da-DK" sz="1800" b="1" i="1" dirty="0"/>
              <a:t>V</a:t>
            </a:r>
            <a:r>
              <a:rPr lang="da-DK" sz="1800" b="1" dirty="0"/>
              <a:t>|) </a:t>
            </a:r>
          </a:p>
          <a:p>
            <a:pPr marL="0" indent="0">
              <a:buNone/>
            </a:pPr>
            <a:endParaRPr lang="da-DK" sz="1800" b="1" dirty="0"/>
          </a:p>
        </p:txBody>
      </p:sp>
      <p:sp>
        <p:nvSpPr>
          <p:cNvPr id="8" name="Text Placeholder 3"/>
          <p:cNvSpPr txBox="1">
            <a:spLocks/>
          </p:cNvSpPr>
          <p:nvPr/>
        </p:nvSpPr>
        <p:spPr>
          <a:xfrm>
            <a:off x="7580243" y="3376720"/>
            <a:ext cx="508984" cy="360393"/>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b="1" dirty="0"/>
              <a:t>Θ(</a:t>
            </a:r>
            <a:r>
              <a:rPr lang="da-DK" b="1" dirty="0"/>
              <a:t>1) </a:t>
            </a:r>
            <a:endParaRPr lang="da-DK" sz="1800" b="1" dirty="0"/>
          </a:p>
        </p:txBody>
      </p:sp>
      <p:sp>
        <p:nvSpPr>
          <p:cNvPr id="9" name="Text Placeholder 3"/>
          <p:cNvSpPr txBox="1">
            <a:spLocks/>
          </p:cNvSpPr>
          <p:nvPr/>
        </p:nvSpPr>
        <p:spPr>
          <a:xfrm>
            <a:off x="7321519" y="4648928"/>
            <a:ext cx="767707" cy="4460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sz="1800" b="1" dirty="0"/>
              <a:t>Θ(|</a:t>
            </a:r>
            <a:r>
              <a:rPr lang="da-DK" sz="1800" b="1" i="1" dirty="0"/>
              <a:t>E</a:t>
            </a:r>
            <a:r>
              <a:rPr lang="da-DK" sz="1800" b="1" dirty="0"/>
              <a:t>|) </a:t>
            </a:r>
          </a:p>
        </p:txBody>
      </p:sp>
      <p:sp>
        <p:nvSpPr>
          <p:cNvPr id="10" name="Text Placeholder 3"/>
          <p:cNvSpPr txBox="1">
            <a:spLocks/>
          </p:cNvSpPr>
          <p:nvPr/>
        </p:nvSpPr>
        <p:spPr>
          <a:xfrm>
            <a:off x="7645667" y="5901501"/>
            <a:ext cx="508982" cy="36739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l-GR" sz="1800" b="1" dirty="0"/>
              <a:t>Θ(</a:t>
            </a:r>
            <a:r>
              <a:rPr lang="da-DK" sz="1800" b="1" dirty="0"/>
              <a:t>1) </a:t>
            </a:r>
          </a:p>
        </p:txBody>
      </p:sp>
      <p:pic>
        <p:nvPicPr>
          <p:cNvPr id="12" name="Picture 11"/>
          <p:cNvPicPr>
            <a:picLocks noChangeAspect="1"/>
          </p:cNvPicPr>
          <p:nvPr/>
        </p:nvPicPr>
        <p:blipFill>
          <a:blip r:embed="rId5"/>
          <a:stretch>
            <a:fillRect/>
          </a:stretch>
        </p:blipFill>
        <p:spPr>
          <a:xfrm>
            <a:off x="527373" y="3125116"/>
            <a:ext cx="6299767" cy="1117700"/>
          </a:xfrm>
          <a:prstGeom prst="rect">
            <a:avLst/>
          </a:prstGeom>
        </p:spPr>
      </p:pic>
      <p:sp>
        <p:nvSpPr>
          <p:cNvPr id="11" name="Rectangle 10">
            <a:extLst>
              <a:ext uri="{FF2B5EF4-FFF2-40B4-BE49-F238E27FC236}">
                <a16:creationId xmlns:a16="http://schemas.microsoft.com/office/drawing/2014/main" id="{C1BB2C49-5B67-4871-9B34-BDDA7E1AAAD7}"/>
              </a:ext>
            </a:extLst>
          </p:cNvPr>
          <p:cNvSpPr/>
          <p:nvPr/>
        </p:nvSpPr>
        <p:spPr>
          <a:xfrm>
            <a:off x="8489277" y="576707"/>
            <a:ext cx="3080055" cy="11347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a:extLst>
              <a:ext uri="{FF2B5EF4-FFF2-40B4-BE49-F238E27FC236}">
                <a16:creationId xmlns:a16="http://schemas.microsoft.com/office/drawing/2014/main" id="{61053E8F-5A37-45A0-997F-02B9FA44034F}"/>
              </a:ext>
            </a:extLst>
          </p:cNvPr>
          <p:cNvSpPr/>
          <p:nvPr/>
        </p:nvSpPr>
        <p:spPr>
          <a:xfrm>
            <a:off x="8220072" y="3527171"/>
            <a:ext cx="3216892" cy="2979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4" name="Straight Arrow Connector 13">
            <a:extLst>
              <a:ext uri="{FF2B5EF4-FFF2-40B4-BE49-F238E27FC236}">
                <a16:creationId xmlns:a16="http://schemas.microsoft.com/office/drawing/2014/main" id="{8BD8F24C-C4F1-413A-95AC-A6325493B9CB}"/>
              </a:ext>
            </a:extLst>
          </p:cNvPr>
          <p:cNvCxnSpPr>
            <a:cxnSpLocks/>
          </p:cNvCxnSpPr>
          <p:nvPr/>
        </p:nvCxnSpPr>
        <p:spPr>
          <a:xfrm flipH="1">
            <a:off x="11009623" y="4539107"/>
            <a:ext cx="11823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3202AD-7439-45A4-A2F4-16EF9B04BB7A}"/>
              </a:ext>
            </a:extLst>
          </p:cNvPr>
          <p:cNvCxnSpPr>
            <a:cxnSpLocks/>
            <a:stCxn id="2" idx="3"/>
          </p:cNvCxnSpPr>
          <p:nvPr/>
        </p:nvCxnSpPr>
        <p:spPr>
          <a:xfrm flipH="1">
            <a:off x="11304594" y="706805"/>
            <a:ext cx="606761" cy="7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6E7117B-D5FC-4DD5-AAEF-F615776839DA}"/>
              </a:ext>
            </a:extLst>
          </p:cNvPr>
          <p:cNvSpPr/>
          <p:nvPr/>
        </p:nvSpPr>
        <p:spPr>
          <a:xfrm>
            <a:off x="8489277" y="1712591"/>
            <a:ext cx="3080055" cy="11347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2" name="Straight Arrow Connector 21">
            <a:extLst>
              <a:ext uri="{FF2B5EF4-FFF2-40B4-BE49-F238E27FC236}">
                <a16:creationId xmlns:a16="http://schemas.microsoft.com/office/drawing/2014/main" id="{81BF0341-1DD2-4743-AAC2-5B8B05780D18}"/>
              </a:ext>
            </a:extLst>
          </p:cNvPr>
          <p:cNvCxnSpPr>
            <a:cxnSpLocks/>
          </p:cNvCxnSpPr>
          <p:nvPr/>
        </p:nvCxnSpPr>
        <p:spPr>
          <a:xfrm flipH="1">
            <a:off x="11304594" y="1842689"/>
            <a:ext cx="606761" cy="7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72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A89339-0701-4B54-8043-92AA9E0C5147}"/>
              </a:ext>
            </a:extLst>
          </p:cNvPr>
          <p:cNvSpPr>
            <a:spLocks noGrp="1"/>
          </p:cNvSpPr>
          <p:nvPr>
            <p:ph type="sldNum" sz="quarter" idx="4"/>
          </p:nvPr>
        </p:nvSpPr>
        <p:spPr/>
        <p:txBody>
          <a:bodyPr/>
          <a:lstStyle/>
          <a:p>
            <a:fld id="{D8D877B3-D348-4611-9BDB-C5374591D951}" type="slidenum">
              <a:rPr lang="en-US" smtClean="0"/>
              <a:pPr/>
              <a:t>25</a:t>
            </a:fld>
            <a:endParaRPr lang="en-US" dirty="0"/>
          </a:p>
        </p:txBody>
      </p:sp>
      <p:sp>
        <p:nvSpPr>
          <p:cNvPr id="3" name="Title 2">
            <a:extLst>
              <a:ext uri="{FF2B5EF4-FFF2-40B4-BE49-F238E27FC236}">
                <a16:creationId xmlns:a16="http://schemas.microsoft.com/office/drawing/2014/main" id="{4E0BCE2D-7DC0-429A-864C-A0DDC7CA7D31}"/>
              </a:ext>
            </a:extLst>
          </p:cNvPr>
          <p:cNvSpPr>
            <a:spLocks noGrp="1"/>
          </p:cNvSpPr>
          <p:nvPr>
            <p:ph type="title"/>
          </p:nvPr>
        </p:nvSpPr>
        <p:spPr>
          <a:xfrm>
            <a:off x="587374" y="370290"/>
            <a:ext cx="8600769" cy="1474385"/>
          </a:xfrm>
        </p:spPr>
        <p:txBody>
          <a:bodyPr/>
          <a:lstStyle/>
          <a:p>
            <a:r>
              <a:rPr lang="da-DK" dirty="0"/>
              <a:t>Case 1 – 20 min</a:t>
            </a:r>
          </a:p>
        </p:txBody>
      </p:sp>
      <p:sp>
        <p:nvSpPr>
          <p:cNvPr id="4" name="Text Placeholder 3">
            <a:extLst>
              <a:ext uri="{FF2B5EF4-FFF2-40B4-BE49-F238E27FC236}">
                <a16:creationId xmlns:a16="http://schemas.microsoft.com/office/drawing/2014/main" id="{666382A9-C879-4D98-9308-B25C5EA2B381}"/>
              </a:ext>
            </a:extLst>
          </p:cNvPr>
          <p:cNvSpPr>
            <a:spLocks noGrp="1"/>
          </p:cNvSpPr>
          <p:nvPr>
            <p:ph type="body" sz="quarter" idx="12"/>
          </p:nvPr>
        </p:nvSpPr>
        <p:spPr>
          <a:xfrm>
            <a:off x="587375" y="1438656"/>
            <a:ext cx="10752512" cy="4330377"/>
          </a:xfrm>
        </p:spPr>
        <p:txBody>
          <a:bodyPr>
            <a:normAutofit/>
          </a:bodyPr>
          <a:lstStyle/>
          <a:p>
            <a:r>
              <a:rPr lang="da-DK" sz="2000" dirty="0"/>
              <a:t>I har en graf der består af et par </a:t>
            </a:r>
            <a:r>
              <a:rPr lang="da-DK" sz="2000" b="1" dirty="0"/>
              <a:t>G = (V, E)</a:t>
            </a:r>
            <a:endParaRPr lang="da-DK" sz="2000" dirty="0"/>
          </a:p>
          <a:p>
            <a:pPr lvl="1"/>
            <a:r>
              <a:rPr lang="da-DK" sz="1800" b="1" dirty="0"/>
              <a:t>V</a:t>
            </a:r>
            <a:r>
              <a:rPr lang="da-DK" sz="1800" dirty="0"/>
              <a:t> = en mængde af Knuder</a:t>
            </a:r>
          </a:p>
          <a:p>
            <a:pPr lvl="1"/>
            <a:r>
              <a:rPr lang="da-DK" sz="1800" b="1" dirty="0"/>
              <a:t>E</a:t>
            </a:r>
            <a:r>
              <a:rPr lang="da-DK" sz="1800" dirty="0"/>
              <a:t> ⊆ V x V er en mængde af </a:t>
            </a:r>
            <a:r>
              <a:rPr lang="da-DK" sz="1800" b="1" dirty="0"/>
              <a:t>kanter</a:t>
            </a:r>
            <a:endParaRPr lang="da-DK" sz="1800" dirty="0"/>
          </a:p>
          <a:p>
            <a:pPr lvl="2"/>
            <a:r>
              <a:rPr lang="da-DK" sz="1600" dirty="0"/>
              <a:t>Knuderne </a:t>
            </a:r>
            <a:r>
              <a:rPr lang="da-DK" sz="1600" b="1" dirty="0"/>
              <a:t>u </a:t>
            </a:r>
            <a:r>
              <a:rPr lang="da-DK" sz="1600" dirty="0"/>
              <a:t>og </a:t>
            </a:r>
            <a:r>
              <a:rPr lang="da-DK" sz="1600" b="1" dirty="0"/>
              <a:t>v</a:t>
            </a:r>
            <a:r>
              <a:rPr lang="da-DK" sz="1600" dirty="0"/>
              <a:t> i en </a:t>
            </a:r>
            <a:r>
              <a:rPr lang="da-DK" sz="1600" b="1" dirty="0"/>
              <a:t>kant </a:t>
            </a:r>
            <a:r>
              <a:rPr lang="da-DK" sz="1600" dirty="0"/>
              <a:t>(u, v) ∈ E er endepunkterne af kanten</a:t>
            </a:r>
          </a:p>
          <a:p>
            <a:pPr lvl="1"/>
            <a:r>
              <a:rPr lang="da-DK" sz="1600" dirty="0"/>
              <a:t>Grafen har </a:t>
            </a:r>
            <a:r>
              <a:rPr lang="da-DK" sz="1600" b="1" dirty="0"/>
              <a:t>mange </a:t>
            </a:r>
            <a:r>
              <a:rPr lang="da-DK" sz="1600" dirty="0"/>
              <a:t>knuder, men </a:t>
            </a:r>
            <a:r>
              <a:rPr lang="da-DK" sz="1600" b="1" dirty="0"/>
              <a:t>få</a:t>
            </a:r>
            <a:r>
              <a:rPr lang="da-DK" sz="1600" dirty="0"/>
              <a:t> kanter – (dvs. den er ”</a:t>
            </a:r>
            <a:r>
              <a:rPr lang="da-DK" sz="1600" i="1" dirty="0" err="1"/>
              <a:t>sparse</a:t>
            </a:r>
            <a:r>
              <a:rPr lang="da-DK" sz="1600" i="1" dirty="0"/>
              <a:t>”</a:t>
            </a:r>
            <a:r>
              <a:rPr lang="da-DK" sz="1600" dirty="0"/>
              <a:t>)</a:t>
            </a:r>
          </a:p>
          <a:p>
            <a:r>
              <a:rPr lang="da-DK" sz="1800" dirty="0"/>
              <a:t>Hvordan vil i repræsentere denne på den mest effektive måde (</a:t>
            </a:r>
            <a:r>
              <a:rPr lang="da-DK" sz="1800" dirty="0" err="1"/>
              <a:t>adjacency</a:t>
            </a:r>
            <a:r>
              <a:rPr lang="da-DK" sz="1800" dirty="0"/>
              <a:t> list vs. matrix, og hvorfor?)</a:t>
            </a:r>
          </a:p>
          <a:p>
            <a:r>
              <a:rPr lang="da-DK" sz="1800" dirty="0"/>
              <a:t>Skriv pseudokode for en algoritme der på kortest mulig tid finder ud af om to knuder (</a:t>
            </a:r>
            <a:r>
              <a:rPr lang="da-DK" sz="1800" b="1" dirty="0"/>
              <a:t>x</a:t>
            </a:r>
            <a:r>
              <a:rPr lang="da-DK" sz="1800" dirty="0"/>
              <a:t> og </a:t>
            </a:r>
            <a:r>
              <a:rPr lang="da-DK" sz="1800" b="1" dirty="0"/>
              <a:t>y</a:t>
            </a:r>
            <a:r>
              <a:rPr lang="da-DK" sz="1800" dirty="0"/>
              <a:t>) ligger tættere på hinanden end </a:t>
            </a:r>
            <a:r>
              <a:rPr lang="da-DK" sz="1800"/>
              <a:t>en givet </a:t>
            </a:r>
            <a:r>
              <a:rPr lang="da-DK" sz="1800" dirty="0"/>
              <a:t>afstand </a:t>
            </a:r>
            <a:r>
              <a:rPr lang="da-DK" sz="1800" b="1" dirty="0"/>
              <a:t>z</a:t>
            </a:r>
            <a:r>
              <a:rPr lang="da-DK" sz="1800" dirty="0"/>
              <a:t>.</a:t>
            </a:r>
          </a:p>
          <a:p>
            <a:pPr lvl="1"/>
            <a:r>
              <a:rPr lang="da-DK" sz="1600" dirty="0"/>
              <a:t>Givet </a:t>
            </a:r>
            <a:r>
              <a:rPr lang="da-DK" sz="1600" b="1" dirty="0"/>
              <a:t>z=1, </a:t>
            </a:r>
            <a:r>
              <a:rPr lang="da-DK" sz="1600" dirty="0"/>
              <a:t>vil i basere koden på DFS eller BFS?</a:t>
            </a:r>
          </a:p>
          <a:p>
            <a:pPr lvl="1"/>
            <a:r>
              <a:rPr lang="da-DK" sz="1600" dirty="0"/>
              <a:t>Givet </a:t>
            </a:r>
            <a:r>
              <a:rPr lang="da-DK" sz="1600" b="1" dirty="0"/>
              <a:t>z&gt;1</a:t>
            </a:r>
            <a:r>
              <a:rPr lang="da-DK" sz="1600" dirty="0"/>
              <a:t>, er svaret anderledes? </a:t>
            </a:r>
          </a:p>
        </p:txBody>
      </p:sp>
    </p:spTree>
    <p:extLst>
      <p:ext uri="{BB962C8B-B14F-4D97-AF65-F5344CB8AC3E}">
        <p14:creationId xmlns:p14="http://schemas.microsoft.com/office/powerpoint/2010/main" val="297638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3AB004-9B49-4776-9047-BBDE09E10DBA}"/>
              </a:ext>
            </a:extLst>
          </p:cNvPr>
          <p:cNvSpPr>
            <a:spLocks noGrp="1"/>
          </p:cNvSpPr>
          <p:nvPr>
            <p:ph type="sldNum" sz="quarter" idx="4"/>
          </p:nvPr>
        </p:nvSpPr>
        <p:spPr/>
        <p:txBody>
          <a:bodyPr/>
          <a:lstStyle/>
          <a:p>
            <a:fld id="{D8D877B3-D348-4611-9BDB-C5374591D951}" type="slidenum">
              <a:rPr lang="en-US" smtClean="0"/>
              <a:pPr/>
              <a:t>26</a:t>
            </a:fld>
            <a:endParaRPr lang="en-US" dirty="0"/>
          </a:p>
        </p:txBody>
      </p:sp>
      <p:sp>
        <p:nvSpPr>
          <p:cNvPr id="7" name="Title 6">
            <a:extLst>
              <a:ext uri="{FF2B5EF4-FFF2-40B4-BE49-F238E27FC236}">
                <a16:creationId xmlns:a16="http://schemas.microsoft.com/office/drawing/2014/main" id="{5CEC4A29-8748-411B-9556-6A90DD6116A9}"/>
              </a:ext>
            </a:extLst>
          </p:cNvPr>
          <p:cNvSpPr>
            <a:spLocks noGrp="1"/>
          </p:cNvSpPr>
          <p:nvPr>
            <p:ph type="title"/>
          </p:nvPr>
        </p:nvSpPr>
        <p:spPr>
          <a:xfrm>
            <a:off x="587374" y="370290"/>
            <a:ext cx="3258847" cy="1474385"/>
          </a:xfrm>
        </p:spPr>
        <p:txBody>
          <a:bodyPr/>
          <a:lstStyle/>
          <a:p>
            <a:r>
              <a:rPr lang="da-DK" dirty="0"/>
              <a:t>DFS/BFS</a:t>
            </a:r>
          </a:p>
        </p:txBody>
      </p:sp>
      <p:pic>
        <p:nvPicPr>
          <p:cNvPr id="5" name="Picture 4">
            <a:extLst>
              <a:ext uri="{FF2B5EF4-FFF2-40B4-BE49-F238E27FC236}">
                <a16:creationId xmlns:a16="http://schemas.microsoft.com/office/drawing/2014/main" id="{4C8E6511-4AC1-4A17-A798-E26472078BB0}"/>
              </a:ext>
            </a:extLst>
          </p:cNvPr>
          <p:cNvPicPr>
            <a:picLocks noChangeAspect="1"/>
          </p:cNvPicPr>
          <p:nvPr/>
        </p:nvPicPr>
        <p:blipFill>
          <a:blip r:embed="rId2"/>
          <a:stretch>
            <a:fillRect/>
          </a:stretch>
        </p:blipFill>
        <p:spPr>
          <a:xfrm>
            <a:off x="7445829" y="241117"/>
            <a:ext cx="3894058" cy="6109241"/>
          </a:xfrm>
          <a:prstGeom prst="rect">
            <a:avLst/>
          </a:prstGeom>
        </p:spPr>
      </p:pic>
      <p:pic>
        <p:nvPicPr>
          <p:cNvPr id="6" name="Picture 5">
            <a:extLst>
              <a:ext uri="{FF2B5EF4-FFF2-40B4-BE49-F238E27FC236}">
                <a16:creationId xmlns:a16="http://schemas.microsoft.com/office/drawing/2014/main" id="{629E3E32-482F-4D38-8598-AF35491E99E2}"/>
              </a:ext>
            </a:extLst>
          </p:cNvPr>
          <p:cNvPicPr>
            <a:picLocks noChangeAspect="1"/>
          </p:cNvPicPr>
          <p:nvPr/>
        </p:nvPicPr>
        <p:blipFill>
          <a:blip r:embed="rId3"/>
          <a:stretch>
            <a:fillRect/>
          </a:stretch>
        </p:blipFill>
        <p:spPr>
          <a:xfrm>
            <a:off x="3846221" y="144677"/>
            <a:ext cx="3305159" cy="6302120"/>
          </a:xfrm>
          <a:prstGeom prst="rect">
            <a:avLst/>
          </a:prstGeom>
        </p:spPr>
      </p:pic>
      <p:sp>
        <p:nvSpPr>
          <p:cNvPr id="4" name="TextBox 3">
            <a:extLst>
              <a:ext uri="{FF2B5EF4-FFF2-40B4-BE49-F238E27FC236}">
                <a16:creationId xmlns:a16="http://schemas.microsoft.com/office/drawing/2014/main" id="{6B1CAE97-548B-282B-87FE-4B0FDAEA0F5F}"/>
              </a:ext>
            </a:extLst>
          </p:cNvPr>
          <p:cNvSpPr txBox="1"/>
          <p:nvPr/>
        </p:nvSpPr>
        <p:spPr>
          <a:xfrm>
            <a:off x="144379" y="2726975"/>
            <a:ext cx="6140918" cy="523220"/>
          </a:xfrm>
          <a:prstGeom prst="rect">
            <a:avLst/>
          </a:prstGeom>
          <a:noFill/>
        </p:spPr>
        <p:txBody>
          <a:bodyPr wrap="square">
            <a:spAutoFit/>
          </a:bodyPr>
          <a:lstStyle/>
          <a:p>
            <a:r>
              <a:rPr lang="da-DK" sz="2800" b="1" dirty="0"/>
              <a:t>tinyurl.com/alg-f08-case1</a:t>
            </a:r>
          </a:p>
        </p:txBody>
      </p:sp>
    </p:spTree>
    <p:extLst>
      <p:ext uri="{BB962C8B-B14F-4D97-AF65-F5344CB8AC3E}">
        <p14:creationId xmlns:p14="http://schemas.microsoft.com/office/powerpoint/2010/main" val="1428402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le 2"/>
          <p:cNvSpPr>
            <a:spLocks noGrp="1"/>
          </p:cNvSpPr>
          <p:nvPr>
            <p:ph type="title"/>
          </p:nvPr>
        </p:nvSpPr>
        <p:spPr>
          <a:xfrm>
            <a:off x="587374" y="370290"/>
            <a:ext cx="7678802" cy="1474385"/>
          </a:xfrm>
        </p:spPr>
        <p:txBody>
          <a:bodyPr/>
          <a:lstStyle/>
          <a:p>
            <a:r>
              <a:rPr lang="da-DK" dirty="0"/>
              <a:t>Case Time</a:t>
            </a:r>
          </a:p>
        </p:txBody>
      </p:sp>
      <p:sp>
        <p:nvSpPr>
          <p:cNvPr id="4" name="Text Placeholder 3"/>
          <p:cNvSpPr>
            <a:spLocks noGrp="1"/>
          </p:cNvSpPr>
          <p:nvPr>
            <p:ph type="body" sz="quarter" idx="12"/>
          </p:nvPr>
        </p:nvSpPr>
        <p:spPr>
          <a:xfrm>
            <a:off x="587375" y="2065337"/>
            <a:ext cx="5508625" cy="3703696"/>
          </a:xfrm>
        </p:spPr>
        <p:txBody>
          <a:bodyPr>
            <a:normAutofit/>
          </a:bodyPr>
          <a:lstStyle/>
          <a:p>
            <a:r>
              <a:rPr lang="da-DK" sz="2000" dirty="0"/>
              <a:t>Dagens funktion for case-gruppedannelse: </a:t>
            </a:r>
          </a:p>
          <a:p>
            <a:r>
              <a:rPr lang="da-DK" sz="2000" dirty="0"/>
              <a:t>Vidensdeling på tværs af grupper</a:t>
            </a:r>
          </a:p>
          <a:p>
            <a:r>
              <a:rPr lang="da-DK" sz="2000" dirty="0"/>
              <a:t>Ca. 15 minutter</a:t>
            </a:r>
          </a:p>
          <a:p>
            <a:r>
              <a:rPr lang="da-DK" sz="2000" dirty="0"/>
              <a:t>Svar via Google Forms</a:t>
            </a:r>
          </a:p>
          <a:p>
            <a:pPr lvl="1"/>
            <a:r>
              <a:rPr lang="da-DK" sz="1800" dirty="0" err="1"/>
              <a:t>Ett</a:t>
            </a:r>
            <a:r>
              <a:rPr lang="da-DK" sz="1800" dirty="0"/>
              <a:t> svar per gruppe</a:t>
            </a:r>
          </a:p>
        </p:txBody>
      </p:sp>
      <p:sp>
        <p:nvSpPr>
          <p:cNvPr id="5" name="Text Placeholder 3">
            <a:extLst>
              <a:ext uri="{FF2B5EF4-FFF2-40B4-BE49-F238E27FC236}">
                <a16:creationId xmlns:a16="http://schemas.microsoft.com/office/drawing/2014/main" id="{641E054F-4598-428B-BF46-AD44E0D66064}"/>
              </a:ext>
            </a:extLst>
          </p:cNvPr>
          <p:cNvSpPr txBox="1">
            <a:spLocks/>
          </p:cNvSpPr>
          <p:nvPr/>
        </p:nvSpPr>
        <p:spPr>
          <a:xfrm>
            <a:off x="5337544" y="820387"/>
            <a:ext cx="6679196" cy="2186635"/>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400" b="1" dirty="0" err="1"/>
              <a:t>gr.nummer</a:t>
            </a:r>
            <a:r>
              <a:rPr lang="da-DK" sz="2400" b="1" dirty="0"/>
              <a:t> = (</a:t>
            </a:r>
            <a:r>
              <a:rPr lang="da-DK" sz="2400" b="1" dirty="0" err="1"/>
              <a:t>forbogstavs_plads_i_alfabetet</a:t>
            </a:r>
            <a:endParaRPr lang="da-DK" sz="2400" b="1" dirty="0"/>
          </a:p>
          <a:p>
            <a:pPr marL="0" indent="0">
              <a:buNone/>
            </a:pPr>
            <a:r>
              <a:rPr lang="da-DK" sz="2400" b="1" dirty="0"/>
              <a:t>                       + fødselsdag)</a:t>
            </a:r>
            <a:br>
              <a:rPr lang="da-DK" sz="2400" b="1" dirty="0"/>
            </a:br>
            <a:r>
              <a:rPr lang="da-DK" sz="2400" b="1" dirty="0"/>
              <a:t>                	  % 6</a:t>
            </a:r>
          </a:p>
        </p:txBody>
      </p:sp>
      <p:sp>
        <p:nvSpPr>
          <p:cNvPr id="6" name="Text Placeholder 3">
            <a:extLst>
              <a:ext uri="{FF2B5EF4-FFF2-40B4-BE49-F238E27FC236}">
                <a16:creationId xmlns:a16="http://schemas.microsoft.com/office/drawing/2014/main" id="{05F9C345-1351-4107-A205-A8B7AA84B34A}"/>
              </a:ext>
            </a:extLst>
          </p:cNvPr>
          <p:cNvSpPr txBox="1">
            <a:spLocks/>
          </p:cNvSpPr>
          <p:nvPr/>
        </p:nvSpPr>
        <p:spPr>
          <a:xfrm>
            <a:off x="873109" y="5324795"/>
            <a:ext cx="10752512" cy="1425633"/>
          </a:xfrm>
          <a:prstGeom prst="rect">
            <a:avLst/>
          </a:prstGeom>
          <a:solidFill>
            <a:schemeClr val="bg1"/>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8000" dirty="0"/>
              <a:t>tinyurl.com/alg-f08-q1</a:t>
            </a:r>
          </a:p>
        </p:txBody>
      </p:sp>
      <p:pic>
        <p:nvPicPr>
          <p:cNvPr id="7" name="Picture 6" descr="A person and person&#10;&#10;Description automatically generated with medium confidence">
            <a:extLst>
              <a:ext uri="{FF2B5EF4-FFF2-40B4-BE49-F238E27FC236}">
                <a16:creationId xmlns:a16="http://schemas.microsoft.com/office/drawing/2014/main" id="{BADAFD49-0A6C-4C7D-A04D-EC0D53B4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10" y="2514679"/>
            <a:ext cx="5387483" cy="3052907"/>
          </a:xfrm>
          <a:prstGeom prst="rect">
            <a:avLst/>
          </a:prstGeom>
        </p:spPr>
      </p:pic>
    </p:spTree>
    <p:extLst>
      <p:ext uri="{BB962C8B-B14F-4D97-AF65-F5344CB8AC3E}">
        <p14:creationId xmlns:p14="http://schemas.microsoft.com/office/powerpoint/2010/main" val="37984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le 2"/>
          <p:cNvSpPr>
            <a:spLocks noGrp="1"/>
          </p:cNvSpPr>
          <p:nvPr>
            <p:ph type="title"/>
          </p:nvPr>
        </p:nvSpPr>
        <p:spPr>
          <a:xfrm>
            <a:off x="587374" y="370290"/>
            <a:ext cx="6508370" cy="1474385"/>
          </a:xfrm>
        </p:spPr>
        <p:txBody>
          <a:bodyPr/>
          <a:lstStyle/>
          <a:p>
            <a:r>
              <a:rPr lang="da-DK" dirty="0"/>
              <a:t>Depth-</a:t>
            </a:r>
            <a:r>
              <a:rPr lang="da-DK" dirty="0" err="1"/>
              <a:t>first</a:t>
            </a:r>
            <a:r>
              <a:rPr lang="da-DK" dirty="0"/>
              <a:t> vs. </a:t>
            </a:r>
            <a:br>
              <a:rPr lang="da-DK" dirty="0"/>
            </a:br>
            <a:r>
              <a:rPr lang="da-DK" dirty="0" err="1"/>
              <a:t>Breadth-first</a:t>
            </a:r>
            <a:r>
              <a:rPr lang="da-DK" dirty="0"/>
              <a:t> Case (F21)</a:t>
            </a:r>
          </a:p>
        </p:txBody>
      </p:sp>
      <p:sp>
        <p:nvSpPr>
          <p:cNvPr id="4" name="Text Placeholder 3"/>
          <p:cNvSpPr>
            <a:spLocks noGrp="1"/>
          </p:cNvSpPr>
          <p:nvPr>
            <p:ph type="body" sz="quarter" idx="12"/>
          </p:nvPr>
        </p:nvSpPr>
        <p:spPr>
          <a:xfrm>
            <a:off x="587375" y="1656522"/>
            <a:ext cx="11116550" cy="5201478"/>
          </a:xfrm>
        </p:spPr>
        <p:txBody>
          <a:bodyPr>
            <a:normAutofit fontScale="92500" lnSpcReduction="10000"/>
          </a:bodyPr>
          <a:lstStyle/>
          <a:p>
            <a:r>
              <a:rPr lang="da-DK" dirty="0"/>
              <a:t>I arbejder for et selskab der bedriver smittesporing for en sygdom med følgende </a:t>
            </a:r>
            <a:br>
              <a:rPr lang="da-DK" dirty="0"/>
            </a:br>
            <a:r>
              <a:rPr lang="da-DK" dirty="0"/>
              <a:t>karakteristikker:</a:t>
            </a:r>
          </a:p>
          <a:p>
            <a:pPr lvl="1"/>
            <a:r>
              <a:rPr lang="da-DK" dirty="0"/>
              <a:t>Bliver man smittet, kan man smitte andre fra og med dag 3 efter </a:t>
            </a:r>
            <a:r>
              <a:rPr lang="da-DK" dirty="0" err="1"/>
              <a:t>exposure</a:t>
            </a:r>
            <a:endParaRPr lang="da-DK" dirty="0"/>
          </a:p>
          <a:p>
            <a:pPr lvl="1"/>
            <a:r>
              <a:rPr lang="da-DK" dirty="0"/>
              <a:t>Man smitter så alle man træffer i løbet af den efterfølgende dag</a:t>
            </a:r>
          </a:p>
          <a:p>
            <a:pPr lvl="1"/>
            <a:r>
              <a:rPr lang="da-DK" dirty="0"/>
              <a:t>Derefter er man immun og rask</a:t>
            </a:r>
          </a:p>
          <a:p>
            <a:r>
              <a:rPr lang="da-DK" dirty="0"/>
              <a:t>De sociale relationer er repræsenteret i en graf. Personer er repræsenteret med </a:t>
            </a:r>
            <a:r>
              <a:rPr lang="da-DK" b="1" dirty="0"/>
              <a:t>knuder</a:t>
            </a:r>
            <a:r>
              <a:rPr lang="da-DK" dirty="0"/>
              <a:t>, med </a:t>
            </a:r>
            <a:r>
              <a:rPr lang="da-DK" b="1" dirty="0"/>
              <a:t>kanter</a:t>
            </a:r>
            <a:r>
              <a:rPr lang="da-DK" dirty="0"/>
              <a:t> til de personer man</a:t>
            </a:r>
            <a:r>
              <a:rPr lang="da-DK" b="1" dirty="0"/>
              <a:t> træffer hver dag</a:t>
            </a:r>
            <a:r>
              <a:rPr lang="da-DK" dirty="0"/>
              <a:t> </a:t>
            </a:r>
          </a:p>
          <a:p>
            <a:r>
              <a:rPr lang="da-DK" dirty="0"/>
              <a:t>I smittesporingen vil i få besked når en person har testet positivt. I vil nå så mange som muligt, inden de når at smitte andre. Smittesporingen tager desværre tid (i når kun at ringe 2 personer per dag), så det er nødvendigt at prioritere.</a:t>
            </a:r>
          </a:p>
          <a:p>
            <a:pPr lvl="1"/>
            <a:r>
              <a:rPr lang="da-DK" dirty="0"/>
              <a:t>I når en person når i markerer en knude som </a:t>
            </a:r>
            <a:r>
              <a:rPr lang="da-DK" b="1" dirty="0"/>
              <a:t>grå</a:t>
            </a:r>
            <a:r>
              <a:rPr lang="da-DK" dirty="0"/>
              <a:t> i BFS/DFS. Personen smitter derefter ingen, </a:t>
            </a:r>
            <a:r>
              <a:rPr lang="da-DK" dirty="0" err="1"/>
              <a:t>pga</a:t>
            </a:r>
            <a:r>
              <a:rPr lang="da-DK" dirty="0"/>
              <a:t> isolering.</a:t>
            </a:r>
          </a:p>
          <a:p>
            <a:pPr lvl="1"/>
            <a:r>
              <a:rPr lang="da-DK" dirty="0"/>
              <a:t>I kan antage at i selv kan vælge rækkefølgen i ”ringer” i – så længe det matcher DFS eller BFS</a:t>
            </a:r>
          </a:p>
          <a:p>
            <a:r>
              <a:rPr lang="da-DK" b="1" dirty="0"/>
              <a:t>Scenario A: </a:t>
            </a:r>
            <a:r>
              <a:rPr lang="da-DK" dirty="0"/>
              <a:t>I får besked om at en person (blå) har testet positivt, og ved at det er dag 3 af hans sygdom (han har altså lige nået at smitte). Vil i bruge BFS eller DFS for at ringe og stoppe smitten? Hvorfor, og hvilke fordele har hver approach?</a:t>
            </a:r>
          </a:p>
          <a:p>
            <a:r>
              <a:rPr lang="da-DK" b="1" dirty="0"/>
              <a:t>Scenario B: </a:t>
            </a:r>
            <a:r>
              <a:rPr lang="da-DK" dirty="0"/>
              <a:t>I får besked om at en person har testet positivt, men </a:t>
            </a:r>
            <a:r>
              <a:rPr lang="da-DK" dirty="0" err="1"/>
              <a:t>pga</a:t>
            </a:r>
            <a:r>
              <a:rPr lang="da-DK" dirty="0"/>
              <a:t> forsinkelser er det dag 7 af sygdommen (vi er på niveau 2 i smitten, og 2 dage fra ny smitte).</a:t>
            </a:r>
            <a:r>
              <a:rPr lang="da-DK" b="1" dirty="0"/>
              <a:t> </a:t>
            </a:r>
            <a:r>
              <a:rPr lang="da-DK" dirty="0"/>
              <a:t>Vil i bruge BFS eller DFS (ned til et vist niveau) for at ringe, og stoppe smitten? Hvorfor, og hvilke fordele har hver approach?</a:t>
            </a:r>
          </a:p>
          <a:p>
            <a:r>
              <a:rPr lang="da-DK" dirty="0"/>
              <a:t>Hvilke generelle fordeler og ulemper kan i se med hver metode?</a:t>
            </a:r>
          </a:p>
          <a:p>
            <a:endParaRPr lang="da-DK" dirty="0"/>
          </a:p>
        </p:txBody>
      </p:sp>
      <p:pic>
        <p:nvPicPr>
          <p:cNvPr id="12" name="Picture 11"/>
          <p:cNvPicPr>
            <a:picLocks noChangeAspect="1"/>
          </p:cNvPicPr>
          <p:nvPr/>
        </p:nvPicPr>
        <p:blipFill>
          <a:blip r:embed="rId2"/>
          <a:stretch>
            <a:fillRect/>
          </a:stretch>
        </p:blipFill>
        <p:spPr>
          <a:xfrm>
            <a:off x="8861944" y="65847"/>
            <a:ext cx="3238500" cy="3181350"/>
          </a:xfrm>
          <a:prstGeom prst="rect">
            <a:avLst/>
          </a:prstGeom>
        </p:spPr>
      </p:pic>
      <p:pic>
        <p:nvPicPr>
          <p:cNvPr id="11" name="Picture 10"/>
          <p:cNvPicPr>
            <a:picLocks noChangeAspect="1"/>
          </p:cNvPicPr>
          <p:nvPr/>
        </p:nvPicPr>
        <p:blipFill>
          <a:blip r:embed="rId3"/>
          <a:stretch>
            <a:fillRect/>
          </a:stretch>
        </p:blipFill>
        <p:spPr>
          <a:xfrm>
            <a:off x="8785744" y="65847"/>
            <a:ext cx="3314700" cy="3171825"/>
          </a:xfrm>
          <a:prstGeom prst="rect">
            <a:avLst/>
          </a:prstGeom>
        </p:spPr>
      </p:pic>
      <p:pic>
        <p:nvPicPr>
          <p:cNvPr id="13" name="Picture 12"/>
          <p:cNvPicPr>
            <a:picLocks noChangeAspect="1"/>
          </p:cNvPicPr>
          <p:nvPr/>
        </p:nvPicPr>
        <p:blipFill>
          <a:blip r:embed="rId4"/>
          <a:stretch>
            <a:fillRect/>
          </a:stretch>
        </p:blipFill>
        <p:spPr>
          <a:xfrm>
            <a:off x="8811401" y="70094"/>
            <a:ext cx="3152775" cy="3152775"/>
          </a:xfrm>
          <a:prstGeom prst="rect">
            <a:avLst/>
          </a:prstGeom>
        </p:spPr>
      </p:pic>
    </p:spTree>
    <p:extLst>
      <p:ext uri="{BB962C8B-B14F-4D97-AF65-F5344CB8AC3E}">
        <p14:creationId xmlns:p14="http://schemas.microsoft.com/office/powerpoint/2010/main" val="297118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29</a:t>
            </a:fld>
            <a:endParaRPr lang="en-US" dirty="0"/>
          </a:p>
        </p:txBody>
      </p:sp>
      <p:sp>
        <p:nvSpPr>
          <p:cNvPr id="3" name="Title 2"/>
          <p:cNvSpPr>
            <a:spLocks noGrp="1"/>
          </p:cNvSpPr>
          <p:nvPr>
            <p:ph type="title"/>
          </p:nvPr>
        </p:nvSpPr>
        <p:spPr/>
        <p:txBody>
          <a:bodyPr/>
          <a:lstStyle/>
          <a:p>
            <a:endParaRPr lang="da-DK"/>
          </a:p>
        </p:txBody>
      </p:sp>
      <p:sp>
        <p:nvSpPr>
          <p:cNvPr id="4" name="Text Placeholder 3"/>
          <p:cNvSpPr>
            <a:spLocks noGrp="1"/>
          </p:cNvSpPr>
          <p:nvPr>
            <p:ph type="body" sz="quarter" idx="12"/>
          </p:nvPr>
        </p:nvSpPr>
        <p:spPr/>
        <p:txBody>
          <a:bodyPr/>
          <a:lstStyle/>
          <a:p>
            <a:r>
              <a:rPr lang="da-DK" dirty="0">
                <a:hlinkClick r:id="rId2"/>
              </a:rPr>
              <a:t>https://forms.gle/sHLKeTTr5g6QQ4vB8</a:t>
            </a:r>
            <a:endParaRPr lang="da-DK" dirty="0"/>
          </a:p>
          <a:p>
            <a:endParaRPr lang="da-DK"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785" y="2812496"/>
            <a:ext cx="8398821" cy="3080589"/>
          </a:xfrm>
          <a:prstGeom prst="rect">
            <a:avLst/>
          </a:prstGeom>
        </p:spPr>
      </p:pic>
    </p:spTree>
    <p:extLst>
      <p:ext uri="{BB962C8B-B14F-4D97-AF65-F5344CB8AC3E}">
        <p14:creationId xmlns:p14="http://schemas.microsoft.com/office/powerpoint/2010/main" val="3575339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le 3"/>
          <p:cNvSpPr>
            <a:spLocks noGrp="1"/>
          </p:cNvSpPr>
          <p:nvPr>
            <p:ph type="title"/>
          </p:nvPr>
        </p:nvSpPr>
        <p:spPr>
          <a:xfrm>
            <a:off x="587374" y="359273"/>
            <a:ext cx="5409665" cy="1621619"/>
          </a:xfrm>
        </p:spPr>
        <p:txBody>
          <a:bodyPr/>
          <a:lstStyle/>
          <a:p>
            <a:r>
              <a:rPr lang="da-DK" dirty="0"/>
              <a:t>Forelæsningernes emner</a:t>
            </a:r>
          </a:p>
        </p:txBody>
      </p:sp>
      <p:sp>
        <p:nvSpPr>
          <p:cNvPr id="2" name="Rectangle 1"/>
          <p:cNvSpPr/>
          <p:nvPr/>
        </p:nvSpPr>
        <p:spPr>
          <a:xfrm>
            <a:off x="3931664" y="5493701"/>
            <a:ext cx="2169459"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Arial" panose="020B0604020202020204" pitchFamily="34" charset="0"/>
              <a:buChar char="•"/>
            </a:pPr>
            <a:r>
              <a:rPr lang="da-DK" b="1" dirty="0">
                <a:solidFill>
                  <a:srgbClr val="FF0000"/>
                </a:solidFill>
              </a:rPr>
              <a:t>Analyse</a:t>
            </a:r>
          </a:p>
          <a:p>
            <a:pPr marL="342900" indent="-342900">
              <a:buFont typeface="Arial" panose="020B0604020202020204" pitchFamily="34" charset="0"/>
              <a:buChar char="•"/>
            </a:pPr>
            <a:r>
              <a:rPr lang="da-DK" b="1" dirty="0">
                <a:solidFill>
                  <a:srgbClr val="0070C0"/>
                </a:solidFill>
              </a:rPr>
              <a:t>Design</a:t>
            </a:r>
          </a:p>
          <a:p>
            <a:pPr marL="342900" indent="-342900">
              <a:buFont typeface="Arial" panose="020B0604020202020204" pitchFamily="34" charset="0"/>
              <a:buChar char="•"/>
            </a:pPr>
            <a:r>
              <a:rPr lang="da-DK" b="1" dirty="0">
                <a:solidFill>
                  <a:srgbClr val="00B050"/>
                </a:solidFill>
              </a:rPr>
              <a:t>Datastrukturer</a:t>
            </a:r>
          </a:p>
          <a:p>
            <a:pPr marL="342900" indent="-342900">
              <a:buFont typeface="Arial" panose="020B0604020202020204" pitchFamily="34" charset="0"/>
              <a:buChar char="•"/>
            </a:pPr>
            <a:r>
              <a:rPr lang="da-DK" b="1" dirty="0">
                <a:solidFill>
                  <a:srgbClr val="5E9695"/>
                </a:solidFill>
              </a:rPr>
              <a:t>Grafer</a:t>
            </a:r>
          </a:p>
        </p:txBody>
      </p:sp>
      <p:sp>
        <p:nvSpPr>
          <p:cNvPr id="6" name="Right Arrow 5"/>
          <p:cNvSpPr/>
          <p:nvPr/>
        </p:nvSpPr>
        <p:spPr>
          <a:xfrm rot="10800000">
            <a:off x="3763348" y="5328455"/>
            <a:ext cx="2166796" cy="689943"/>
          </a:xfrm>
          <a:prstGeom prst="rightArrow">
            <a:avLst>
              <a:gd name="adj1" fmla="val 50000"/>
              <a:gd name="adj2" fmla="val 8124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xt Placeholder 4">
            <a:extLst>
              <a:ext uri="{FF2B5EF4-FFF2-40B4-BE49-F238E27FC236}">
                <a16:creationId xmlns:a16="http://schemas.microsoft.com/office/drawing/2014/main" id="{0B9D9D48-834E-49C5-8283-3071786ECCA2}"/>
              </a:ext>
            </a:extLst>
          </p:cNvPr>
          <p:cNvSpPr>
            <a:spLocks noGrp="1"/>
          </p:cNvSpPr>
          <p:nvPr>
            <p:ph type="body" sz="quarter" idx="12"/>
          </p:nvPr>
        </p:nvSpPr>
        <p:spPr>
          <a:xfrm>
            <a:off x="566379" y="1879601"/>
            <a:ext cx="4982152" cy="4734956"/>
          </a:xfrm>
        </p:spPr>
        <p:txBody>
          <a:bodyPr>
            <a:normAutofit/>
          </a:bodyPr>
          <a:lstStyle/>
          <a:p>
            <a:pPr>
              <a:buFont typeface="Arial" panose="020B0604020202020204" pitchFamily="34" charset="0"/>
              <a:buChar char="•"/>
            </a:pPr>
            <a:r>
              <a:rPr lang="da-DK" b="1" strike="sngStrike" dirty="0" err="1">
                <a:solidFill>
                  <a:srgbClr val="FF0000"/>
                </a:solidFill>
              </a:rPr>
              <a:t>Algorithms</a:t>
            </a:r>
            <a:r>
              <a:rPr lang="da-DK" b="1" strike="sngStrike" dirty="0">
                <a:solidFill>
                  <a:srgbClr val="FF0000"/>
                </a:solidFill>
              </a:rPr>
              <a:t>, </a:t>
            </a:r>
            <a:r>
              <a:rPr lang="da-DK" b="1" strike="sngStrike" dirty="0" err="1">
                <a:solidFill>
                  <a:srgbClr val="FF0000"/>
                </a:solidFill>
              </a:rPr>
              <a:t>Correctness</a:t>
            </a:r>
            <a:r>
              <a:rPr lang="da-DK" b="1" strike="sngStrike" dirty="0">
                <a:solidFill>
                  <a:srgbClr val="FF0000"/>
                </a:solidFill>
              </a:rPr>
              <a:t>, and </a:t>
            </a:r>
            <a:r>
              <a:rPr lang="da-DK" b="1" strike="sngStrike" dirty="0" err="1">
                <a:solidFill>
                  <a:srgbClr val="FF0000"/>
                </a:solidFill>
              </a:rPr>
              <a:t>Efficiency</a:t>
            </a:r>
            <a:r>
              <a:rPr lang="da-DK" b="1" strike="sngStrike" dirty="0">
                <a:solidFill>
                  <a:srgbClr val="FF0000"/>
                </a:solidFill>
              </a:rPr>
              <a:t> </a:t>
            </a:r>
          </a:p>
          <a:p>
            <a:pPr>
              <a:buFont typeface="Arial" panose="020B0604020202020204" pitchFamily="34" charset="0"/>
              <a:buChar char="•"/>
            </a:pPr>
            <a:r>
              <a:rPr lang="da-DK" b="1" strike="sngStrike" dirty="0" err="1">
                <a:solidFill>
                  <a:srgbClr val="FF0000"/>
                </a:solidFill>
              </a:rPr>
              <a:t>Insertion</a:t>
            </a:r>
            <a:r>
              <a:rPr lang="da-DK" b="1" strike="sngStrike" dirty="0">
                <a:solidFill>
                  <a:srgbClr val="FF0000"/>
                </a:solidFill>
              </a:rPr>
              <a:t> sort &amp; </a:t>
            </a:r>
            <a:r>
              <a:rPr lang="da-DK" b="1" strike="sngStrike" dirty="0" err="1">
                <a:solidFill>
                  <a:srgbClr val="FF0000"/>
                </a:solidFill>
              </a:rPr>
              <a:t>Asymptotic</a:t>
            </a:r>
            <a:r>
              <a:rPr lang="da-DK" b="1" strike="sngStrike" dirty="0">
                <a:solidFill>
                  <a:srgbClr val="FF0000"/>
                </a:solidFill>
              </a:rPr>
              <a:t> notation </a:t>
            </a:r>
          </a:p>
          <a:p>
            <a:pPr>
              <a:buFont typeface="Arial" panose="020B0604020202020204" pitchFamily="34" charset="0"/>
              <a:buChar char="•"/>
            </a:pPr>
            <a:r>
              <a:rPr lang="da-DK" b="1" strike="sngStrike" dirty="0" err="1">
                <a:solidFill>
                  <a:srgbClr val="FF0000"/>
                </a:solidFill>
              </a:rPr>
              <a:t>Recurrences</a:t>
            </a:r>
            <a:r>
              <a:rPr lang="da-DK" b="1" strike="sngStrike" dirty="0">
                <a:solidFill>
                  <a:srgbClr val="FF0000"/>
                </a:solidFill>
              </a:rPr>
              <a:t> &amp; The Master Method </a:t>
            </a:r>
            <a:br>
              <a:rPr lang="da-DK" b="1" strike="sngStrike" dirty="0">
                <a:solidFill>
                  <a:srgbClr val="FF0000"/>
                </a:solidFill>
              </a:rPr>
            </a:br>
            <a:endParaRPr lang="da-DK" b="1" strike="sngStrike" dirty="0">
              <a:solidFill>
                <a:srgbClr val="FF0000"/>
              </a:solidFill>
            </a:endParaRPr>
          </a:p>
          <a:p>
            <a:pPr>
              <a:buFont typeface="Arial" panose="020B0604020202020204" pitchFamily="34" charset="0"/>
              <a:buChar char="•"/>
            </a:pPr>
            <a:r>
              <a:rPr lang="da-DK" b="1" strike="sngStrike" dirty="0" err="1">
                <a:solidFill>
                  <a:srgbClr val="0070C0"/>
                </a:solidFill>
              </a:rPr>
              <a:t>Divide</a:t>
            </a:r>
            <a:r>
              <a:rPr lang="da-DK" b="1" strike="sngStrike" dirty="0">
                <a:solidFill>
                  <a:srgbClr val="0070C0"/>
                </a:solidFill>
              </a:rPr>
              <a:t>-And-</a:t>
            </a:r>
            <a:r>
              <a:rPr lang="da-DK" b="1" strike="sngStrike" dirty="0" err="1">
                <a:solidFill>
                  <a:srgbClr val="0070C0"/>
                </a:solidFill>
              </a:rPr>
              <a:t>Conquer</a:t>
            </a:r>
            <a:r>
              <a:rPr lang="da-DK" b="1" strike="sngStrike" dirty="0">
                <a:solidFill>
                  <a:srgbClr val="0070C0"/>
                </a:solidFill>
              </a:rPr>
              <a:t>: </a:t>
            </a:r>
            <a:r>
              <a:rPr lang="da-DK" b="1" strike="sngStrike" dirty="0" err="1">
                <a:solidFill>
                  <a:srgbClr val="0070C0"/>
                </a:solidFill>
              </a:rPr>
              <a:t>Merge</a:t>
            </a:r>
            <a:r>
              <a:rPr lang="da-DK" b="1" strike="sngStrike" dirty="0">
                <a:solidFill>
                  <a:srgbClr val="0070C0"/>
                </a:solidFill>
              </a:rPr>
              <a:t> sort </a:t>
            </a:r>
          </a:p>
          <a:p>
            <a:pPr>
              <a:buFont typeface="Arial" panose="020B0604020202020204" pitchFamily="34" charset="0"/>
              <a:buChar char="•"/>
            </a:pPr>
            <a:r>
              <a:rPr lang="da-DK" b="1" strike="sngStrike" dirty="0" err="1">
                <a:solidFill>
                  <a:srgbClr val="0070C0"/>
                </a:solidFill>
              </a:rPr>
              <a:t>Sorting</a:t>
            </a:r>
            <a:r>
              <a:rPr lang="da-DK" b="1" strike="sngStrike" dirty="0">
                <a:solidFill>
                  <a:srgbClr val="0070C0"/>
                </a:solidFill>
              </a:rPr>
              <a:t> </a:t>
            </a:r>
            <a:r>
              <a:rPr lang="da-DK" b="1" strike="sngStrike" dirty="0" err="1">
                <a:solidFill>
                  <a:srgbClr val="0070C0"/>
                </a:solidFill>
              </a:rPr>
              <a:t>Algorithms</a:t>
            </a:r>
            <a:endParaRPr lang="da-DK" b="1" strike="sngStrike" dirty="0">
              <a:solidFill>
                <a:srgbClr val="0070C0"/>
              </a:solidFill>
            </a:endParaRPr>
          </a:p>
          <a:p>
            <a:pPr>
              <a:buFont typeface="Arial" panose="020B0604020202020204" pitchFamily="34" charset="0"/>
              <a:buChar char="•"/>
            </a:pPr>
            <a:r>
              <a:rPr lang="da-DK" b="1" dirty="0">
                <a:solidFill>
                  <a:srgbClr val="0070C0"/>
                </a:solidFill>
              </a:rPr>
              <a:t>Dynamic Programming </a:t>
            </a:r>
            <a:br>
              <a:rPr lang="da-DK" b="1" dirty="0">
                <a:solidFill>
                  <a:srgbClr val="0070C0"/>
                </a:solidFill>
              </a:rPr>
            </a:br>
            <a:endParaRPr lang="da-DK" b="1" dirty="0">
              <a:solidFill>
                <a:srgbClr val="0070C0"/>
              </a:solidFill>
            </a:endParaRPr>
          </a:p>
          <a:p>
            <a:pPr>
              <a:buFont typeface="Arial" panose="020B0604020202020204" pitchFamily="34" charset="0"/>
              <a:buChar char="•"/>
            </a:pPr>
            <a:r>
              <a:rPr lang="da-DK" b="1" strike="sngStrike" dirty="0" err="1">
                <a:solidFill>
                  <a:srgbClr val="00B050"/>
                </a:solidFill>
              </a:rPr>
              <a:t>Elementary</a:t>
            </a:r>
            <a:r>
              <a:rPr lang="da-DK" b="1" strike="sngStrike" dirty="0">
                <a:solidFill>
                  <a:srgbClr val="00B050"/>
                </a:solidFill>
              </a:rPr>
              <a:t> Data </a:t>
            </a:r>
            <a:r>
              <a:rPr lang="da-DK" b="1" strike="sngStrike" dirty="0" err="1">
                <a:solidFill>
                  <a:srgbClr val="00B050"/>
                </a:solidFill>
              </a:rPr>
              <a:t>Structures</a:t>
            </a:r>
            <a:r>
              <a:rPr lang="da-DK" b="1" strike="sngStrike" dirty="0">
                <a:solidFill>
                  <a:srgbClr val="00B050"/>
                </a:solidFill>
              </a:rPr>
              <a:t> </a:t>
            </a:r>
          </a:p>
          <a:p>
            <a:pPr>
              <a:buFont typeface="Arial" panose="020B0604020202020204" pitchFamily="34" charset="0"/>
              <a:buChar char="•"/>
            </a:pPr>
            <a:r>
              <a:rPr lang="da-DK" b="1" strike="sngStrike" dirty="0">
                <a:solidFill>
                  <a:srgbClr val="00B050"/>
                </a:solidFill>
              </a:rPr>
              <a:t>Hash </a:t>
            </a:r>
            <a:r>
              <a:rPr lang="da-DK" b="1" strike="sngStrike" dirty="0" err="1">
                <a:solidFill>
                  <a:srgbClr val="00B050"/>
                </a:solidFill>
              </a:rPr>
              <a:t>Tables</a:t>
            </a:r>
            <a:r>
              <a:rPr lang="da-DK" b="1" strike="sngStrike" dirty="0">
                <a:solidFill>
                  <a:srgbClr val="00B050"/>
                </a:solidFill>
              </a:rPr>
              <a:t> </a:t>
            </a:r>
          </a:p>
          <a:p>
            <a:pPr>
              <a:buFont typeface="Arial" panose="020B0604020202020204" pitchFamily="34" charset="0"/>
              <a:buChar char="•"/>
            </a:pPr>
            <a:r>
              <a:rPr lang="da-DK" b="1" strike="sngStrike" dirty="0" err="1">
                <a:solidFill>
                  <a:srgbClr val="00B050"/>
                </a:solidFill>
              </a:rPr>
              <a:t>Binary</a:t>
            </a:r>
            <a:r>
              <a:rPr lang="da-DK" b="1" strike="sngStrike" dirty="0">
                <a:solidFill>
                  <a:srgbClr val="00B050"/>
                </a:solidFill>
              </a:rPr>
              <a:t> Search Trees </a:t>
            </a:r>
            <a:br>
              <a:rPr lang="da-DK" b="1" strike="sngStrike" dirty="0">
                <a:solidFill>
                  <a:srgbClr val="00B050"/>
                </a:solidFill>
              </a:rPr>
            </a:br>
            <a:endParaRPr lang="da-DK" b="1" strike="sngStrike" dirty="0">
              <a:solidFill>
                <a:srgbClr val="00B050"/>
              </a:solidFill>
            </a:endParaRPr>
          </a:p>
          <a:p>
            <a:pPr>
              <a:buFont typeface="Arial" panose="020B0604020202020204" pitchFamily="34" charset="0"/>
              <a:buChar char="•"/>
            </a:pPr>
            <a:r>
              <a:rPr lang="da-DK" b="1" dirty="0" err="1">
                <a:solidFill>
                  <a:srgbClr val="5E9695"/>
                </a:solidFill>
              </a:rPr>
              <a:t>Elementary</a:t>
            </a:r>
            <a:r>
              <a:rPr lang="da-DK" b="1" dirty="0">
                <a:solidFill>
                  <a:srgbClr val="5E9695"/>
                </a:solidFill>
              </a:rPr>
              <a:t> Graph </a:t>
            </a:r>
            <a:r>
              <a:rPr lang="da-DK" b="1" dirty="0" err="1">
                <a:solidFill>
                  <a:srgbClr val="5E9695"/>
                </a:solidFill>
              </a:rPr>
              <a:t>Algorithms</a:t>
            </a:r>
            <a:r>
              <a:rPr lang="da-DK" b="1" dirty="0">
                <a:solidFill>
                  <a:srgbClr val="5E9695"/>
                </a:solidFill>
              </a:rPr>
              <a:t> </a:t>
            </a:r>
          </a:p>
          <a:p>
            <a:pPr>
              <a:buFont typeface="Arial" panose="020B0604020202020204" pitchFamily="34" charset="0"/>
              <a:buChar char="•"/>
            </a:pPr>
            <a:r>
              <a:rPr lang="da-DK" b="1" dirty="0">
                <a:solidFill>
                  <a:srgbClr val="5E9695"/>
                </a:solidFill>
              </a:rPr>
              <a:t>Single-Source </a:t>
            </a:r>
            <a:r>
              <a:rPr lang="da-DK" b="1" dirty="0" err="1">
                <a:solidFill>
                  <a:srgbClr val="5E9695"/>
                </a:solidFill>
              </a:rPr>
              <a:t>Shortest</a:t>
            </a:r>
            <a:r>
              <a:rPr lang="da-DK" b="1" dirty="0">
                <a:solidFill>
                  <a:srgbClr val="5E9695"/>
                </a:solidFill>
              </a:rPr>
              <a:t> Paths </a:t>
            </a:r>
          </a:p>
          <a:p>
            <a:pPr>
              <a:buFont typeface="Arial" panose="020B0604020202020204" pitchFamily="34" charset="0"/>
              <a:buChar char="•"/>
            </a:pPr>
            <a:r>
              <a:rPr lang="da-DK" b="1" dirty="0">
                <a:solidFill>
                  <a:srgbClr val="5E9695"/>
                </a:solidFill>
              </a:rPr>
              <a:t>All-pairs </a:t>
            </a:r>
            <a:r>
              <a:rPr lang="da-DK" b="1" dirty="0" err="1">
                <a:solidFill>
                  <a:srgbClr val="5E9695"/>
                </a:solidFill>
              </a:rPr>
              <a:t>Shortest</a:t>
            </a:r>
            <a:r>
              <a:rPr lang="da-DK" b="1" dirty="0">
                <a:solidFill>
                  <a:srgbClr val="5E9695"/>
                </a:solidFill>
              </a:rPr>
              <a:t> Paths</a:t>
            </a:r>
          </a:p>
        </p:txBody>
      </p:sp>
      <p:pic>
        <p:nvPicPr>
          <p:cNvPr id="8" name="Picture 4" descr="Stonks Up Stongs GIF - StonksUp Stongs Meme GIFs">
            <a:extLst>
              <a:ext uri="{FF2B5EF4-FFF2-40B4-BE49-F238E27FC236}">
                <a16:creationId xmlns:a16="http://schemas.microsoft.com/office/drawing/2014/main" id="{1429DB0C-D436-41B7-849E-96C3C0AB8B4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21256" y="1777042"/>
            <a:ext cx="5382878" cy="40371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Directed acyclic graph - Wikipedia">
            <a:extLst>
              <a:ext uri="{FF2B5EF4-FFF2-40B4-BE49-F238E27FC236}">
                <a16:creationId xmlns:a16="http://schemas.microsoft.com/office/drawing/2014/main" id="{869386C3-A577-4C92-9EFD-8F461FD47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348" y="533947"/>
            <a:ext cx="4433775" cy="6080609"/>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5">
            <a:extLst>
              <a:ext uri="{FF2B5EF4-FFF2-40B4-BE49-F238E27FC236}">
                <a16:creationId xmlns:a16="http://schemas.microsoft.com/office/drawing/2014/main" id="{B56F9D7A-CBE4-4BCB-BD96-FCBE29318014}"/>
              </a:ext>
            </a:extLst>
          </p:cNvPr>
          <p:cNvSpPr/>
          <p:nvPr/>
        </p:nvSpPr>
        <p:spPr>
          <a:xfrm rot="12544756">
            <a:off x="2882418" y="4494008"/>
            <a:ext cx="3220013" cy="689943"/>
          </a:xfrm>
          <a:prstGeom prst="rightArrow">
            <a:avLst>
              <a:gd name="adj1" fmla="val 50000"/>
              <a:gd name="adj2" fmla="val 81241"/>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03566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30</a:t>
            </a:fld>
            <a:endParaRPr lang="en-US" dirty="0"/>
          </a:p>
        </p:txBody>
      </p:sp>
      <p:sp>
        <p:nvSpPr>
          <p:cNvPr id="3" name="Title 2"/>
          <p:cNvSpPr>
            <a:spLocks noGrp="1"/>
          </p:cNvSpPr>
          <p:nvPr>
            <p:ph type="title"/>
          </p:nvPr>
        </p:nvSpPr>
        <p:spPr>
          <a:xfrm>
            <a:off x="587374" y="370290"/>
            <a:ext cx="6175735" cy="1474385"/>
          </a:xfrm>
        </p:spPr>
        <p:txBody>
          <a:bodyPr/>
          <a:lstStyle/>
          <a:p>
            <a:r>
              <a:rPr lang="da-DK" dirty="0"/>
              <a:t>Topologisk Sortering</a:t>
            </a:r>
          </a:p>
        </p:txBody>
      </p:sp>
      <p:sp>
        <p:nvSpPr>
          <p:cNvPr id="4" name="Text Placeholder 3"/>
          <p:cNvSpPr>
            <a:spLocks noGrp="1"/>
          </p:cNvSpPr>
          <p:nvPr>
            <p:ph type="body" sz="quarter" idx="12"/>
          </p:nvPr>
        </p:nvSpPr>
        <p:spPr>
          <a:xfrm>
            <a:off x="587375" y="1316736"/>
            <a:ext cx="6603134" cy="5305737"/>
          </a:xfrm>
        </p:spPr>
        <p:txBody>
          <a:bodyPr>
            <a:noAutofit/>
          </a:bodyPr>
          <a:lstStyle/>
          <a:p>
            <a:r>
              <a:rPr lang="da-DK" sz="2000" dirty="0"/>
              <a:t>Kan bruges for at sortere en graf, forudsat at den er en </a:t>
            </a:r>
            <a:r>
              <a:rPr lang="da-DK" sz="2000" b="1" dirty="0"/>
              <a:t>orienteret </a:t>
            </a:r>
            <a:r>
              <a:rPr lang="da-DK" sz="2000" b="1" dirty="0" err="1"/>
              <a:t>acyklisk</a:t>
            </a:r>
            <a:r>
              <a:rPr lang="da-DK" sz="2000" b="1" dirty="0"/>
              <a:t> graf</a:t>
            </a:r>
            <a:r>
              <a:rPr lang="da-DK" sz="2000" dirty="0"/>
              <a:t>  (</a:t>
            </a:r>
            <a:r>
              <a:rPr lang="da-DK" sz="2000" b="1" dirty="0"/>
              <a:t>DAG)</a:t>
            </a:r>
          </a:p>
          <a:p>
            <a:r>
              <a:rPr lang="da-DK" sz="2000" dirty="0"/>
              <a:t>En topologisk sortering følger en graf sin struktur, og er en </a:t>
            </a:r>
            <a:r>
              <a:rPr lang="da-DK" sz="2000" b="1" dirty="0"/>
              <a:t>lineær rækkefølge</a:t>
            </a:r>
            <a:r>
              <a:rPr lang="da-DK" sz="2000" dirty="0"/>
              <a:t> af alle kanter, sådan at </a:t>
            </a:r>
          </a:p>
          <a:p>
            <a:pPr lvl="1"/>
            <a:r>
              <a:rPr lang="da-DK" sz="1800" dirty="0"/>
              <a:t>f: V -&gt; ℕ </a:t>
            </a:r>
          </a:p>
          <a:p>
            <a:pPr lvl="1"/>
            <a:r>
              <a:rPr lang="da-DK" sz="1800" dirty="0"/>
              <a:t>Hvis det er en kant fra u til v, er f(u) &lt;= f(v)</a:t>
            </a:r>
          </a:p>
          <a:p>
            <a:pPr lvl="1"/>
            <a:r>
              <a:rPr lang="da-DK" sz="1800" dirty="0"/>
              <a:t>f er </a:t>
            </a:r>
            <a:r>
              <a:rPr lang="da-DK" sz="1800" b="1" dirty="0" err="1"/>
              <a:t>injektiv</a:t>
            </a:r>
            <a:r>
              <a:rPr lang="da-DK" sz="1800" dirty="0"/>
              <a:t> (dvs. hvis f(u) = f(v) </a:t>
            </a:r>
            <a:r>
              <a:rPr lang="da-DK" sz="1800" dirty="0">
                <a:sym typeface="Wingdings" panose="05000000000000000000" pitchFamily="2" charset="2"/>
              </a:rPr>
              <a:t> u = v)</a:t>
            </a:r>
          </a:p>
          <a:p>
            <a:r>
              <a:rPr lang="da-DK" sz="2000" dirty="0">
                <a:sym typeface="Wingdings" panose="05000000000000000000" pitchFamily="2" charset="2"/>
              </a:rPr>
              <a:t> </a:t>
            </a:r>
            <a:r>
              <a:rPr lang="da-DK" sz="2200" dirty="0"/>
              <a:t>Nyttig når vi har </a:t>
            </a:r>
            <a:r>
              <a:rPr lang="da-DK" sz="2200" dirty="0" err="1"/>
              <a:t>dependencies</a:t>
            </a:r>
            <a:endParaRPr lang="da-DK" sz="2200" dirty="0"/>
          </a:p>
          <a:p>
            <a:pPr lvl="1"/>
            <a:r>
              <a:rPr lang="da-DK" sz="1800" dirty="0" err="1"/>
              <a:t>F.eks</a:t>
            </a:r>
            <a:r>
              <a:rPr lang="da-DK" sz="1800" dirty="0"/>
              <a:t> kompilering</a:t>
            </a:r>
          </a:p>
          <a:p>
            <a:pPr lvl="1"/>
            <a:r>
              <a:rPr lang="da-DK" sz="1800" dirty="0"/>
              <a:t>Mange mulige sorteringer</a:t>
            </a:r>
          </a:p>
        </p:txBody>
      </p:sp>
      <p:pic>
        <p:nvPicPr>
          <p:cNvPr id="6146" name="Picture 2" descr="https://upload.wikimedia.org/wikipedia/commons/0/08/Directed_acyclic_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098" y="1953126"/>
            <a:ext cx="4421257" cy="392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44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31</a:t>
            </a:fld>
            <a:endParaRPr lang="en-US" dirty="0"/>
          </a:p>
        </p:txBody>
      </p:sp>
      <p:sp>
        <p:nvSpPr>
          <p:cNvPr id="3" name="Title 2"/>
          <p:cNvSpPr>
            <a:spLocks noGrp="1"/>
          </p:cNvSpPr>
          <p:nvPr>
            <p:ph type="title"/>
          </p:nvPr>
        </p:nvSpPr>
        <p:spPr/>
        <p:txBody>
          <a:bodyPr/>
          <a:lstStyle/>
          <a:p>
            <a:r>
              <a:rPr lang="da-DK" dirty="0"/>
              <a:t>Eksempel</a:t>
            </a:r>
          </a:p>
        </p:txBody>
      </p:sp>
      <p:pic>
        <p:nvPicPr>
          <p:cNvPr id="5" name="Picture 4"/>
          <p:cNvPicPr>
            <a:picLocks noChangeAspect="1"/>
          </p:cNvPicPr>
          <p:nvPr/>
        </p:nvPicPr>
        <p:blipFill>
          <a:blip r:embed="rId2"/>
          <a:stretch>
            <a:fillRect/>
          </a:stretch>
        </p:blipFill>
        <p:spPr>
          <a:xfrm>
            <a:off x="3428047" y="593223"/>
            <a:ext cx="6067425" cy="3581400"/>
          </a:xfrm>
          <a:prstGeom prst="rect">
            <a:avLst/>
          </a:prstGeom>
        </p:spPr>
      </p:pic>
      <p:pic>
        <p:nvPicPr>
          <p:cNvPr id="6" name="Picture 5"/>
          <p:cNvPicPr>
            <a:picLocks noChangeAspect="1"/>
          </p:cNvPicPr>
          <p:nvPr/>
        </p:nvPicPr>
        <p:blipFill>
          <a:blip r:embed="rId3"/>
          <a:stretch>
            <a:fillRect/>
          </a:stretch>
        </p:blipFill>
        <p:spPr>
          <a:xfrm>
            <a:off x="1395412" y="5397055"/>
            <a:ext cx="9401175" cy="1038225"/>
          </a:xfrm>
          <a:prstGeom prst="rect">
            <a:avLst/>
          </a:prstGeom>
        </p:spPr>
      </p:pic>
      <p:sp>
        <p:nvSpPr>
          <p:cNvPr id="7" name="Right Arrow 6"/>
          <p:cNvSpPr/>
          <p:nvPr/>
        </p:nvSpPr>
        <p:spPr>
          <a:xfrm rot="16200000" flipH="1">
            <a:off x="5957409" y="4312830"/>
            <a:ext cx="1008699" cy="9460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ln>
                <a:solidFill>
                  <a:sysClr val="windowText" lastClr="000000"/>
                </a:solidFill>
              </a:ln>
              <a:solidFill>
                <a:schemeClr val="tx1"/>
              </a:solidFill>
            </a:endParaRPr>
          </a:p>
        </p:txBody>
      </p:sp>
    </p:spTree>
    <p:extLst>
      <p:ext uri="{BB962C8B-B14F-4D97-AF65-F5344CB8AC3E}">
        <p14:creationId xmlns:p14="http://schemas.microsoft.com/office/powerpoint/2010/main" val="404927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le 2"/>
          <p:cNvSpPr>
            <a:spLocks noGrp="1"/>
          </p:cNvSpPr>
          <p:nvPr>
            <p:ph type="title"/>
          </p:nvPr>
        </p:nvSpPr>
        <p:spPr>
          <a:xfrm>
            <a:off x="587374" y="370290"/>
            <a:ext cx="5873387" cy="1474385"/>
          </a:xfrm>
        </p:spPr>
        <p:txBody>
          <a:bodyPr/>
          <a:lstStyle/>
          <a:p>
            <a:r>
              <a:rPr lang="da-DK" dirty="0"/>
              <a:t>Topologisk Sortering: Pseudokode</a:t>
            </a:r>
          </a:p>
        </p:txBody>
      </p:sp>
      <p:sp>
        <p:nvSpPr>
          <p:cNvPr id="4" name="Text Placeholder 3"/>
          <p:cNvSpPr>
            <a:spLocks noGrp="1"/>
          </p:cNvSpPr>
          <p:nvPr>
            <p:ph type="body" sz="quarter" idx="12"/>
          </p:nvPr>
        </p:nvSpPr>
        <p:spPr>
          <a:xfrm>
            <a:off x="587375" y="3484953"/>
            <a:ext cx="10752512" cy="2381009"/>
          </a:xfrm>
        </p:spPr>
        <p:txBody>
          <a:bodyPr>
            <a:normAutofit/>
          </a:bodyPr>
          <a:lstStyle/>
          <a:p>
            <a:r>
              <a:rPr lang="da-DK" sz="2400" dirty="0"/>
              <a:t>Find alle </a:t>
            </a:r>
            <a:r>
              <a:rPr lang="da-DK" sz="2400" dirty="0" err="1"/>
              <a:t>finishing</a:t>
            </a:r>
            <a:r>
              <a:rPr lang="da-DK" sz="2400" dirty="0"/>
              <a:t> times med DFS</a:t>
            </a:r>
          </a:p>
          <a:p>
            <a:r>
              <a:rPr lang="da-DK" sz="2400" dirty="0"/>
              <a:t>Når vi er færdige med en knude, sætter vi den længst frem i en </a:t>
            </a:r>
            <a:r>
              <a:rPr lang="da-DK" sz="2400" dirty="0" err="1"/>
              <a:t>Linked</a:t>
            </a:r>
            <a:r>
              <a:rPr lang="da-DK" sz="2400" dirty="0"/>
              <a:t> List</a:t>
            </a:r>
          </a:p>
          <a:p>
            <a:r>
              <a:rPr lang="da-DK" sz="2400" dirty="0"/>
              <a:t>Bevis: </a:t>
            </a:r>
            <a:r>
              <a:rPr lang="da-DK" sz="2400" dirty="0" err="1"/>
              <a:t>Theorem</a:t>
            </a:r>
            <a:r>
              <a:rPr lang="da-DK" sz="2400" dirty="0"/>
              <a:t> 22.12 i </a:t>
            </a:r>
            <a:r>
              <a:rPr lang="da-DK" sz="2400" b="1" dirty="0"/>
              <a:t>CLRS</a:t>
            </a:r>
          </a:p>
          <a:p>
            <a:r>
              <a:rPr lang="da-DK" sz="2400" b="1" dirty="0" err="1"/>
              <a:t>Worst</a:t>
            </a:r>
            <a:r>
              <a:rPr lang="da-DK" sz="2400" b="1" dirty="0"/>
              <a:t>-case: </a:t>
            </a:r>
            <a:r>
              <a:rPr lang="el-GR" sz="2400" b="1" dirty="0"/>
              <a:t>Θ(|</a:t>
            </a:r>
            <a:r>
              <a:rPr lang="da-DK" sz="2400" b="1" i="1" dirty="0"/>
              <a:t>V</a:t>
            </a:r>
            <a:r>
              <a:rPr lang="da-DK" sz="2400" b="1" dirty="0"/>
              <a:t>| + |</a:t>
            </a:r>
            <a:r>
              <a:rPr lang="da-DK" sz="2400" b="1" i="1" dirty="0"/>
              <a:t>E</a:t>
            </a:r>
            <a:r>
              <a:rPr lang="da-DK" sz="2400" b="1" dirty="0"/>
              <a:t>|) </a:t>
            </a:r>
          </a:p>
          <a:p>
            <a:pPr marL="0" indent="0">
              <a:buNone/>
            </a:pPr>
            <a:endParaRPr lang="da-DK" sz="2400" dirty="0"/>
          </a:p>
          <a:p>
            <a:endParaRPr lang="da-DK" sz="2400" dirty="0"/>
          </a:p>
        </p:txBody>
      </p:sp>
      <p:pic>
        <p:nvPicPr>
          <p:cNvPr id="6" name="Picture 5"/>
          <p:cNvPicPr>
            <a:picLocks noChangeAspect="1"/>
          </p:cNvPicPr>
          <p:nvPr/>
        </p:nvPicPr>
        <p:blipFill>
          <a:blip r:embed="rId2"/>
          <a:stretch>
            <a:fillRect/>
          </a:stretch>
        </p:blipFill>
        <p:spPr>
          <a:xfrm>
            <a:off x="2904738" y="1844675"/>
            <a:ext cx="6753225" cy="1419225"/>
          </a:xfrm>
          <a:prstGeom prst="rect">
            <a:avLst/>
          </a:prstGeom>
        </p:spPr>
      </p:pic>
    </p:spTree>
    <p:extLst>
      <p:ext uri="{BB962C8B-B14F-4D97-AF65-F5344CB8AC3E}">
        <p14:creationId xmlns:p14="http://schemas.microsoft.com/office/powerpoint/2010/main" val="308167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1851025" y="370290"/>
            <a:ext cx="8637716" cy="3853213"/>
          </a:xfrm>
          <a:prstGeom prst="rect">
            <a:avLst/>
          </a:prstGeom>
        </p:spPr>
      </p:pic>
      <p:pic>
        <p:nvPicPr>
          <p:cNvPr id="6" name="Picture 5"/>
          <p:cNvPicPr>
            <a:picLocks noChangeAspect="1"/>
          </p:cNvPicPr>
          <p:nvPr/>
        </p:nvPicPr>
        <p:blipFill>
          <a:blip r:embed="rId3"/>
          <a:stretch>
            <a:fillRect/>
          </a:stretch>
        </p:blipFill>
        <p:spPr>
          <a:xfrm>
            <a:off x="1728787" y="5300662"/>
            <a:ext cx="9344025" cy="1438275"/>
          </a:xfrm>
          <a:prstGeom prst="rect">
            <a:avLst/>
          </a:prstGeom>
        </p:spPr>
      </p:pic>
      <p:sp>
        <p:nvSpPr>
          <p:cNvPr id="7" name="Right Arrow 6"/>
          <p:cNvSpPr/>
          <p:nvPr/>
        </p:nvSpPr>
        <p:spPr>
          <a:xfrm rot="16200000" flipH="1">
            <a:off x="5957409" y="4312830"/>
            <a:ext cx="1008699" cy="94601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ln>
                <a:solidFill>
                  <a:sysClr val="windowText" lastClr="000000"/>
                </a:solidFill>
              </a:ln>
              <a:solidFill>
                <a:schemeClr val="tx1"/>
              </a:solidFill>
            </a:endParaRPr>
          </a:p>
        </p:txBody>
      </p:sp>
      <p:sp>
        <p:nvSpPr>
          <p:cNvPr id="8" name="Rectangle 7"/>
          <p:cNvSpPr/>
          <p:nvPr/>
        </p:nvSpPr>
        <p:spPr>
          <a:xfrm>
            <a:off x="10075653" y="5664162"/>
            <a:ext cx="1211275" cy="107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9230264" y="5664169"/>
            <a:ext cx="854064" cy="107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8384875" y="5602934"/>
            <a:ext cx="845389" cy="107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7530811" y="5664166"/>
            <a:ext cx="752447" cy="107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6632463" y="5664165"/>
            <a:ext cx="752447" cy="107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5552476" y="5664164"/>
            <a:ext cx="752447" cy="107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4472489" y="5602934"/>
            <a:ext cx="1079987" cy="107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2944561" y="5602934"/>
            <a:ext cx="1607950" cy="107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p:cNvSpPr/>
          <p:nvPr/>
        </p:nvSpPr>
        <p:spPr>
          <a:xfrm>
            <a:off x="1765082" y="5664163"/>
            <a:ext cx="1135195" cy="1074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89962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le 2"/>
          <p:cNvSpPr>
            <a:spLocks noGrp="1"/>
          </p:cNvSpPr>
          <p:nvPr>
            <p:ph type="title"/>
          </p:nvPr>
        </p:nvSpPr>
        <p:spPr>
          <a:xfrm>
            <a:off x="587374" y="370291"/>
            <a:ext cx="7806187" cy="843044"/>
          </a:xfrm>
        </p:spPr>
        <p:txBody>
          <a:bodyPr/>
          <a:lstStyle/>
          <a:p>
            <a:r>
              <a:rPr lang="da-DK" dirty="0"/>
              <a:t>Topologisk Live-Case</a:t>
            </a:r>
          </a:p>
        </p:txBody>
      </p:sp>
      <p:sp>
        <p:nvSpPr>
          <p:cNvPr id="4" name="Text Placeholder 3"/>
          <p:cNvSpPr>
            <a:spLocks noGrp="1"/>
          </p:cNvSpPr>
          <p:nvPr>
            <p:ph type="body" sz="quarter" idx="12"/>
          </p:nvPr>
        </p:nvSpPr>
        <p:spPr>
          <a:xfrm>
            <a:off x="587374" y="1150937"/>
            <a:ext cx="7907087" cy="448306"/>
          </a:xfrm>
        </p:spPr>
        <p:txBody>
          <a:bodyPr>
            <a:normAutofit/>
          </a:bodyPr>
          <a:lstStyle/>
          <a:p>
            <a:r>
              <a:rPr lang="da-DK" sz="1800" dirty="0"/>
              <a:t>Gør en DFS på træet med andre start-knuder end vi lige har set</a:t>
            </a:r>
          </a:p>
        </p:txBody>
      </p:sp>
      <p:pic>
        <p:nvPicPr>
          <p:cNvPr id="5" name="Picture 4"/>
          <p:cNvPicPr>
            <a:picLocks noChangeAspect="1"/>
          </p:cNvPicPr>
          <p:nvPr/>
        </p:nvPicPr>
        <p:blipFill>
          <a:blip r:embed="rId2"/>
          <a:stretch>
            <a:fillRect/>
          </a:stretch>
        </p:blipFill>
        <p:spPr>
          <a:xfrm>
            <a:off x="3366660" y="1471467"/>
            <a:ext cx="6067425" cy="3581400"/>
          </a:xfrm>
          <a:prstGeom prst="rect">
            <a:avLst/>
          </a:prstGeom>
        </p:spPr>
      </p:pic>
      <p:pic>
        <p:nvPicPr>
          <p:cNvPr id="8" name="Picture 7">
            <a:extLst>
              <a:ext uri="{FF2B5EF4-FFF2-40B4-BE49-F238E27FC236}">
                <a16:creationId xmlns:a16="http://schemas.microsoft.com/office/drawing/2014/main" id="{1232174B-3F64-4781-A0D2-A087F7C87F81}"/>
              </a:ext>
            </a:extLst>
          </p:cNvPr>
          <p:cNvPicPr>
            <a:picLocks noChangeAspect="1"/>
          </p:cNvPicPr>
          <p:nvPr/>
        </p:nvPicPr>
        <p:blipFill>
          <a:blip r:embed="rId3"/>
          <a:stretch>
            <a:fillRect/>
          </a:stretch>
        </p:blipFill>
        <p:spPr>
          <a:xfrm>
            <a:off x="5326321" y="5438775"/>
            <a:ext cx="6753225" cy="1419225"/>
          </a:xfrm>
          <a:prstGeom prst="rect">
            <a:avLst/>
          </a:prstGeom>
        </p:spPr>
      </p:pic>
      <p:pic>
        <p:nvPicPr>
          <p:cNvPr id="9" name="Picture 8">
            <a:extLst>
              <a:ext uri="{FF2B5EF4-FFF2-40B4-BE49-F238E27FC236}">
                <a16:creationId xmlns:a16="http://schemas.microsoft.com/office/drawing/2014/main" id="{5C1A50B5-9984-4385-8924-4014C706DF2F}"/>
              </a:ext>
            </a:extLst>
          </p:cNvPr>
          <p:cNvPicPr>
            <a:picLocks noChangeAspect="1"/>
          </p:cNvPicPr>
          <p:nvPr/>
        </p:nvPicPr>
        <p:blipFill>
          <a:blip r:embed="rId4"/>
          <a:stretch>
            <a:fillRect/>
          </a:stretch>
        </p:blipFill>
        <p:spPr>
          <a:xfrm>
            <a:off x="9093550" y="-113343"/>
            <a:ext cx="3098450" cy="5907977"/>
          </a:xfrm>
          <a:prstGeom prst="rect">
            <a:avLst/>
          </a:prstGeom>
        </p:spPr>
      </p:pic>
    </p:spTree>
    <p:extLst>
      <p:ext uri="{BB962C8B-B14F-4D97-AF65-F5344CB8AC3E}">
        <p14:creationId xmlns:p14="http://schemas.microsoft.com/office/powerpoint/2010/main" val="23626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52169-4740-47BA-984D-F3C1C867397E}"/>
              </a:ext>
            </a:extLst>
          </p:cNvPr>
          <p:cNvSpPr>
            <a:spLocks noGrp="1"/>
          </p:cNvSpPr>
          <p:nvPr>
            <p:ph type="sldNum" sz="quarter" idx="4"/>
          </p:nvPr>
        </p:nvSpPr>
        <p:spPr/>
        <p:txBody>
          <a:bodyPr/>
          <a:lstStyle/>
          <a:p>
            <a:fld id="{D8D877B3-D348-4611-9BDB-C5374591D951}" type="slidenum">
              <a:rPr lang="en-US" smtClean="0"/>
              <a:pPr/>
              <a:t>35</a:t>
            </a:fld>
            <a:endParaRPr lang="en-US" dirty="0"/>
          </a:p>
        </p:txBody>
      </p:sp>
      <p:sp>
        <p:nvSpPr>
          <p:cNvPr id="3" name="Title 2">
            <a:extLst>
              <a:ext uri="{FF2B5EF4-FFF2-40B4-BE49-F238E27FC236}">
                <a16:creationId xmlns:a16="http://schemas.microsoft.com/office/drawing/2014/main" id="{F2194FEA-1CB4-4CCF-AA17-3EFF5A903B1B}"/>
              </a:ext>
            </a:extLst>
          </p:cNvPr>
          <p:cNvSpPr>
            <a:spLocks noGrp="1"/>
          </p:cNvSpPr>
          <p:nvPr>
            <p:ph type="title"/>
          </p:nvPr>
        </p:nvSpPr>
        <p:spPr/>
        <p:txBody>
          <a:bodyPr/>
          <a:lstStyle/>
          <a:p>
            <a:endParaRPr lang="da-DK"/>
          </a:p>
        </p:txBody>
      </p:sp>
      <p:sp>
        <p:nvSpPr>
          <p:cNvPr id="4" name="Text Placeholder 3">
            <a:extLst>
              <a:ext uri="{FF2B5EF4-FFF2-40B4-BE49-F238E27FC236}">
                <a16:creationId xmlns:a16="http://schemas.microsoft.com/office/drawing/2014/main" id="{FCBDDE53-B7B6-4776-A3DD-45027EC7931A}"/>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730615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99F18-9AE4-4C4F-A811-57AE2A61A169}"/>
              </a:ext>
            </a:extLst>
          </p:cNvPr>
          <p:cNvSpPr>
            <a:spLocks noGrp="1"/>
          </p:cNvSpPr>
          <p:nvPr>
            <p:ph type="sldNum" sz="quarter" idx="4"/>
          </p:nvPr>
        </p:nvSpPr>
        <p:spPr/>
        <p:txBody>
          <a:bodyPr/>
          <a:lstStyle/>
          <a:p>
            <a:fld id="{D8D877B3-D348-4611-9BDB-C5374591D951}" type="slidenum">
              <a:rPr lang="en-US" smtClean="0"/>
              <a:pPr/>
              <a:t>36</a:t>
            </a:fld>
            <a:endParaRPr lang="en-US" dirty="0"/>
          </a:p>
        </p:txBody>
      </p:sp>
      <p:sp>
        <p:nvSpPr>
          <p:cNvPr id="6" name="Title 5">
            <a:extLst>
              <a:ext uri="{FF2B5EF4-FFF2-40B4-BE49-F238E27FC236}">
                <a16:creationId xmlns:a16="http://schemas.microsoft.com/office/drawing/2014/main" id="{8D57F6B9-ED71-4255-A16E-8053EC52CFC3}"/>
              </a:ext>
            </a:extLst>
          </p:cNvPr>
          <p:cNvSpPr>
            <a:spLocks noGrp="1"/>
          </p:cNvSpPr>
          <p:nvPr>
            <p:ph type="title"/>
          </p:nvPr>
        </p:nvSpPr>
        <p:spPr/>
        <p:txBody>
          <a:bodyPr/>
          <a:lstStyle/>
          <a:p>
            <a:r>
              <a:rPr lang="da-DK" dirty="0"/>
              <a:t>BONUS</a:t>
            </a:r>
            <a:br>
              <a:rPr lang="da-DK" dirty="0"/>
            </a:br>
            <a:r>
              <a:rPr lang="da-DK" dirty="0"/>
              <a:t>SLIDES!!!</a:t>
            </a:r>
          </a:p>
        </p:txBody>
      </p:sp>
      <p:pic>
        <p:nvPicPr>
          <p:cNvPr id="8" name="Picture 7" descr="A picture containing text, person, person&#10;&#10;Description automatically generated">
            <a:extLst>
              <a:ext uri="{FF2B5EF4-FFF2-40B4-BE49-F238E27FC236}">
                <a16:creationId xmlns:a16="http://schemas.microsoft.com/office/drawing/2014/main" id="{BA2D95E2-008E-4BA4-90EA-170CF964F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7883" y="39795"/>
            <a:ext cx="3768852" cy="3768852"/>
          </a:xfrm>
          <a:prstGeom prst="rect">
            <a:avLst/>
          </a:prstGeom>
        </p:spPr>
      </p:pic>
      <p:pic>
        <p:nvPicPr>
          <p:cNvPr id="10" name="Picture 9" descr="A picture containing text, person, indoor, person&#10;&#10;Description automatically generated">
            <a:extLst>
              <a:ext uri="{FF2B5EF4-FFF2-40B4-BE49-F238E27FC236}">
                <a16:creationId xmlns:a16="http://schemas.microsoft.com/office/drawing/2014/main" id="{4145EDE1-AF52-4517-AACA-A9767C70B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36416">
            <a:off x="394110" y="2106515"/>
            <a:ext cx="5108575" cy="4257146"/>
          </a:xfrm>
          <a:prstGeom prst="rect">
            <a:avLst/>
          </a:prstGeom>
        </p:spPr>
      </p:pic>
      <p:pic>
        <p:nvPicPr>
          <p:cNvPr id="16" name="Picture 15" descr="A picture containing person, indoor, wall, posing&#10;&#10;Description automatically generated">
            <a:extLst>
              <a:ext uri="{FF2B5EF4-FFF2-40B4-BE49-F238E27FC236}">
                <a16:creationId xmlns:a16="http://schemas.microsoft.com/office/drawing/2014/main" id="{D241336A-ADA4-476A-BD2C-22B93D1BE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7162" y="230013"/>
            <a:ext cx="4584700" cy="3438525"/>
          </a:xfrm>
          <a:prstGeom prst="rect">
            <a:avLst/>
          </a:prstGeom>
        </p:spPr>
      </p:pic>
      <p:pic>
        <p:nvPicPr>
          <p:cNvPr id="14" name="Picture 13" descr="A person with the mouth open&#10;&#10;Description automatically generated with low confidence">
            <a:extLst>
              <a:ext uri="{FF2B5EF4-FFF2-40B4-BE49-F238E27FC236}">
                <a16:creationId xmlns:a16="http://schemas.microsoft.com/office/drawing/2014/main" id="{5F6FF0DF-E99F-4507-946B-F71452D40A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51073">
            <a:off x="5695949" y="2650992"/>
            <a:ext cx="6584062" cy="3703535"/>
          </a:xfrm>
          <a:prstGeom prst="rect">
            <a:avLst/>
          </a:prstGeom>
        </p:spPr>
      </p:pic>
      <p:pic>
        <p:nvPicPr>
          <p:cNvPr id="12" name="Picture 11" descr="A picture containing text, spectacles, accessory, sunglasses&#10;&#10;Description automatically generated">
            <a:extLst>
              <a:ext uri="{FF2B5EF4-FFF2-40B4-BE49-F238E27FC236}">
                <a16:creationId xmlns:a16="http://schemas.microsoft.com/office/drawing/2014/main" id="{87C02EA6-72FB-4EE1-8CAB-4F55612A66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42834">
            <a:off x="3588808" y="3084104"/>
            <a:ext cx="4605403" cy="3504741"/>
          </a:xfrm>
          <a:prstGeom prst="rect">
            <a:avLst/>
          </a:prstGeom>
        </p:spPr>
      </p:pic>
    </p:spTree>
    <p:extLst>
      <p:ext uri="{BB962C8B-B14F-4D97-AF65-F5344CB8AC3E}">
        <p14:creationId xmlns:p14="http://schemas.microsoft.com/office/powerpoint/2010/main" val="194981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nodeType="withEffect">
                                  <p:stCondLst>
                                    <p:cond delay="40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80">
                                          <p:stCondLst>
                                            <p:cond delay="0"/>
                                          </p:stCondLst>
                                        </p:cTn>
                                        <p:tgtEl>
                                          <p:spTgt spid="16"/>
                                        </p:tgtEl>
                                      </p:cBhvr>
                                    </p:animEffect>
                                    <p:anim calcmode="lin" valueType="num">
                                      <p:cBhvr>
                                        <p:cTn id="2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9" dur="26">
                                          <p:stCondLst>
                                            <p:cond delay="650"/>
                                          </p:stCondLst>
                                        </p:cTn>
                                        <p:tgtEl>
                                          <p:spTgt spid="16"/>
                                        </p:tgtEl>
                                      </p:cBhvr>
                                      <p:to x="100000" y="60000"/>
                                    </p:animScale>
                                    <p:animScale>
                                      <p:cBhvr>
                                        <p:cTn id="30" dur="166" decel="50000">
                                          <p:stCondLst>
                                            <p:cond delay="676"/>
                                          </p:stCondLst>
                                        </p:cTn>
                                        <p:tgtEl>
                                          <p:spTgt spid="16"/>
                                        </p:tgtEl>
                                      </p:cBhvr>
                                      <p:to x="100000" y="100000"/>
                                    </p:animScale>
                                    <p:animScale>
                                      <p:cBhvr>
                                        <p:cTn id="31" dur="26">
                                          <p:stCondLst>
                                            <p:cond delay="1312"/>
                                          </p:stCondLst>
                                        </p:cTn>
                                        <p:tgtEl>
                                          <p:spTgt spid="16"/>
                                        </p:tgtEl>
                                      </p:cBhvr>
                                      <p:to x="100000" y="80000"/>
                                    </p:animScale>
                                    <p:animScale>
                                      <p:cBhvr>
                                        <p:cTn id="32" dur="166" decel="50000">
                                          <p:stCondLst>
                                            <p:cond delay="1338"/>
                                          </p:stCondLst>
                                        </p:cTn>
                                        <p:tgtEl>
                                          <p:spTgt spid="16"/>
                                        </p:tgtEl>
                                      </p:cBhvr>
                                      <p:to x="100000" y="100000"/>
                                    </p:animScale>
                                    <p:animScale>
                                      <p:cBhvr>
                                        <p:cTn id="33" dur="26">
                                          <p:stCondLst>
                                            <p:cond delay="1642"/>
                                          </p:stCondLst>
                                        </p:cTn>
                                        <p:tgtEl>
                                          <p:spTgt spid="16"/>
                                        </p:tgtEl>
                                      </p:cBhvr>
                                      <p:to x="100000" y="90000"/>
                                    </p:animScale>
                                    <p:animScale>
                                      <p:cBhvr>
                                        <p:cTn id="34" dur="166" decel="50000">
                                          <p:stCondLst>
                                            <p:cond delay="1668"/>
                                          </p:stCondLst>
                                        </p:cTn>
                                        <p:tgtEl>
                                          <p:spTgt spid="16"/>
                                        </p:tgtEl>
                                      </p:cBhvr>
                                      <p:to x="100000" y="100000"/>
                                    </p:animScale>
                                    <p:animScale>
                                      <p:cBhvr>
                                        <p:cTn id="35" dur="26">
                                          <p:stCondLst>
                                            <p:cond delay="1808"/>
                                          </p:stCondLst>
                                        </p:cTn>
                                        <p:tgtEl>
                                          <p:spTgt spid="16"/>
                                        </p:tgtEl>
                                      </p:cBhvr>
                                      <p:to x="100000" y="95000"/>
                                    </p:animScale>
                                    <p:animScale>
                                      <p:cBhvr>
                                        <p:cTn id="36" dur="166" decel="50000">
                                          <p:stCondLst>
                                            <p:cond delay="1834"/>
                                          </p:stCondLst>
                                        </p:cTn>
                                        <p:tgtEl>
                                          <p:spTgt spid="16"/>
                                        </p:tgtEl>
                                      </p:cBhvr>
                                      <p:to x="100000" y="100000"/>
                                    </p:animScale>
                                  </p:childTnLst>
                                </p:cTn>
                              </p:par>
                              <p:par>
                                <p:cTn id="37" presetID="26" presetClass="entr" presetSubtype="0" fill="hold" nodeType="withEffect">
                                  <p:stCondLst>
                                    <p:cond delay="130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80">
                                          <p:stCondLst>
                                            <p:cond delay="0"/>
                                          </p:stCondLst>
                                        </p:cTn>
                                        <p:tgtEl>
                                          <p:spTgt spid="14"/>
                                        </p:tgtEl>
                                      </p:cBhvr>
                                    </p:animEffect>
                                    <p:anim calcmode="lin" valueType="num">
                                      <p:cBhvr>
                                        <p:cTn id="4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5" dur="26">
                                          <p:stCondLst>
                                            <p:cond delay="650"/>
                                          </p:stCondLst>
                                        </p:cTn>
                                        <p:tgtEl>
                                          <p:spTgt spid="14"/>
                                        </p:tgtEl>
                                      </p:cBhvr>
                                      <p:to x="100000" y="60000"/>
                                    </p:animScale>
                                    <p:animScale>
                                      <p:cBhvr>
                                        <p:cTn id="46" dur="166" decel="50000">
                                          <p:stCondLst>
                                            <p:cond delay="676"/>
                                          </p:stCondLst>
                                        </p:cTn>
                                        <p:tgtEl>
                                          <p:spTgt spid="14"/>
                                        </p:tgtEl>
                                      </p:cBhvr>
                                      <p:to x="100000" y="100000"/>
                                    </p:animScale>
                                    <p:animScale>
                                      <p:cBhvr>
                                        <p:cTn id="47" dur="26">
                                          <p:stCondLst>
                                            <p:cond delay="1312"/>
                                          </p:stCondLst>
                                        </p:cTn>
                                        <p:tgtEl>
                                          <p:spTgt spid="14"/>
                                        </p:tgtEl>
                                      </p:cBhvr>
                                      <p:to x="100000" y="80000"/>
                                    </p:animScale>
                                    <p:animScale>
                                      <p:cBhvr>
                                        <p:cTn id="48" dur="166" decel="50000">
                                          <p:stCondLst>
                                            <p:cond delay="1338"/>
                                          </p:stCondLst>
                                        </p:cTn>
                                        <p:tgtEl>
                                          <p:spTgt spid="14"/>
                                        </p:tgtEl>
                                      </p:cBhvr>
                                      <p:to x="100000" y="100000"/>
                                    </p:animScale>
                                    <p:animScale>
                                      <p:cBhvr>
                                        <p:cTn id="49" dur="26">
                                          <p:stCondLst>
                                            <p:cond delay="1642"/>
                                          </p:stCondLst>
                                        </p:cTn>
                                        <p:tgtEl>
                                          <p:spTgt spid="14"/>
                                        </p:tgtEl>
                                      </p:cBhvr>
                                      <p:to x="100000" y="90000"/>
                                    </p:animScale>
                                    <p:animScale>
                                      <p:cBhvr>
                                        <p:cTn id="50" dur="166" decel="50000">
                                          <p:stCondLst>
                                            <p:cond delay="1668"/>
                                          </p:stCondLst>
                                        </p:cTn>
                                        <p:tgtEl>
                                          <p:spTgt spid="14"/>
                                        </p:tgtEl>
                                      </p:cBhvr>
                                      <p:to x="100000" y="100000"/>
                                    </p:animScale>
                                    <p:animScale>
                                      <p:cBhvr>
                                        <p:cTn id="51" dur="26">
                                          <p:stCondLst>
                                            <p:cond delay="1808"/>
                                          </p:stCondLst>
                                        </p:cTn>
                                        <p:tgtEl>
                                          <p:spTgt spid="14"/>
                                        </p:tgtEl>
                                      </p:cBhvr>
                                      <p:to x="100000" y="95000"/>
                                    </p:animScale>
                                    <p:animScale>
                                      <p:cBhvr>
                                        <p:cTn id="52" dur="166" decel="50000">
                                          <p:stCondLst>
                                            <p:cond delay="1834"/>
                                          </p:stCondLst>
                                        </p:cTn>
                                        <p:tgtEl>
                                          <p:spTgt spid="14"/>
                                        </p:tgtEl>
                                      </p:cBhvr>
                                      <p:to x="100000" y="100000"/>
                                    </p:animScale>
                                  </p:childTnLst>
                                </p:cTn>
                              </p:par>
                              <p:par>
                                <p:cTn id="53" presetID="26" presetClass="entr" presetSubtype="0" fill="hold" nodeType="withEffect">
                                  <p:stCondLst>
                                    <p:cond delay="200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80">
                                          <p:stCondLst>
                                            <p:cond delay="0"/>
                                          </p:stCondLst>
                                        </p:cTn>
                                        <p:tgtEl>
                                          <p:spTgt spid="12"/>
                                        </p:tgtEl>
                                      </p:cBhvr>
                                    </p:animEffect>
                                    <p:anim calcmode="lin" valueType="num">
                                      <p:cBhvr>
                                        <p:cTn id="5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1" dur="26">
                                          <p:stCondLst>
                                            <p:cond delay="650"/>
                                          </p:stCondLst>
                                        </p:cTn>
                                        <p:tgtEl>
                                          <p:spTgt spid="12"/>
                                        </p:tgtEl>
                                      </p:cBhvr>
                                      <p:to x="100000" y="60000"/>
                                    </p:animScale>
                                    <p:animScale>
                                      <p:cBhvr>
                                        <p:cTn id="62" dur="166" decel="50000">
                                          <p:stCondLst>
                                            <p:cond delay="676"/>
                                          </p:stCondLst>
                                        </p:cTn>
                                        <p:tgtEl>
                                          <p:spTgt spid="12"/>
                                        </p:tgtEl>
                                      </p:cBhvr>
                                      <p:to x="100000" y="100000"/>
                                    </p:animScale>
                                    <p:animScale>
                                      <p:cBhvr>
                                        <p:cTn id="63" dur="26">
                                          <p:stCondLst>
                                            <p:cond delay="1312"/>
                                          </p:stCondLst>
                                        </p:cTn>
                                        <p:tgtEl>
                                          <p:spTgt spid="12"/>
                                        </p:tgtEl>
                                      </p:cBhvr>
                                      <p:to x="100000" y="80000"/>
                                    </p:animScale>
                                    <p:animScale>
                                      <p:cBhvr>
                                        <p:cTn id="64" dur="166" decel="50000">
                                          <p:stCondLst>
                                            <p:cond delay="1338"/>
                                          </p:stCondLst>
                                        </p:cTn>
                                        <p:tgtEl>
                                          <p:spTgt spid="12"/>
                                        </p:tgtEl>
                                      </p:cBhvr>
                                      <p:to x="100000" y="100000"/>
                                    </p:animScale>
                                    <p:animScale>
                                      <p:cBhvr>
                                        <p:cTn id="65" dur="26">
                                          <p:stCondLst>
                                            <p:cond delay="1642"/>
                                          </p:stCondLst>
                                        </p:cTn>
                                        <p:tgtEl>
                                          <p:spTgt spid="12"/>
                                        </p:tgtEl>
                                      </p:cBhvr>
                                      <p:to x="100000" y="90000"/>
                                    </p:animScale>
                                    <p:animScale>
                                      <p:cBhvr>
                                        <p:cTn id="66" dur="166" decel="50000">
                                          <p:stCondLst>
                                            <p:cond delay="1668"/>
                                          </p:stCondLst>
                                        </p:cTn>
                                        <p:tgtEl>
                                          <p:spTgt spid="12"/>
                                        </p:tgtEl>
                                      </p:cBhvr>
                                      <p:to x="100000" y="100000"/>
                                    </p:animScale>
                                    <p:animScale>
                                      <p:cBhvr>
                                        <p:cTn id="67" dur="26">
                                          <p:stCondLst>
                                            <p:cond delay="1808"/>
                                          </p:stCondLst>
                                        </p:cTn>
                                        <p:tgtEl>
                                          <p:spTgt spid="12"/>
                                        </p:tgtEl>
                                      </p:cBhvr>
                                      <p:to x="100000" y="95000"/>
                                    </p:animScale>
                                    <p:animScale>
                                      <p:cBhvr>
                                        <p:cTn id="68" dur="166" decel="50000">
                                          <p:stCondLst>
                                            <p:cond delay="1834"/>
                                          </p:stCondLst>
                                        </p:cTn>
                                        <p:tgtEl>
                                          <p:spTgt spid="12"/>
                                        </p:tgtEl>
                                      </p:cBhvr>
                                      <p:to x="100000" y="100000"/>
                                    </p:animScale>
                                  </p:childTnLst>
                                </p:cTn>
                              </p:par>
                              <p:par>
                                <p:cTn id="69" presetID="26" presetClass="entr" presetSubtype="0" fill="hold" nodeType="withEffect">
                                  <p:stCondLst>
                                    <p:cond delay="270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80">
                                          <p:stCondLst>
                                            <p:cond delay="0"/>
                                          </p:stCondLst>
                                        </p:cTn>
                                        <p:tgtEl>
                                          <p:spTgt spid="10"/>
                                        </p:tgtEl>
                                      </p:cBhvr>
                                    </p:animEffect>
                                    <p:anim calcmode="lin" valueType="num">
                                      <p:cBhvr>
                                        <p:cTn id="7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7" dur="26">
                                          <p:stCondLst>
                                            <p:cond delay="650"/>
                                          </p:stCondLst>
                                        </p:cTn>
                                        <p:tgtEl>
                                          <p:spTgt spid="10"/>
                                        </p:tgtEl>
                                      </p:cBhvr>
                                      <p:to x="100000" y="60000"/>
                                    </p:animScale>
                                    <p:animScale>
                                      <p:cBhvr>
                                        <p:cTn id="78" dur="166" decel="50000">
                                          <p:stCondLst>
                                            <p:cond delay="676"/>
                                          </p:stCondLst>
                                        </p:cTn>
                                        <p:tgtEl>
                                          <p:spTgt spid="10"/>
                                        </p:tgtEl>
                                      </p:cBhvr>
                                      <p:to x="100000" y="100000"/>
                                    </p:animScale>
                                    <p:animScale>
                                      <p:cBhvr>
                                        <p:cTn id="79" dur="26">
                                          <p:stCondLst>
                                            <p:cond delay="1312"/>
                                          </p:stCondLst>
                                        </p:cTn>
                                        <p:tgtEl>
                                          <p:spTgt spid="10"/>
                                        </p:tgtEl>
                                      </p:cBhvr>
                                      <p:to x="100000" y="80000"/>
                                    </p:animScale>
                                    <p:animScale>
                                      <p:cBhvr>
                                        <p:cTn id="80" dur="166" decel="50000">
                                          <p:stCondLst>
                                            <p:cond delay="1338"/>
                                          </p:stCondLst>
                                        </p:cTn>
                                        <p:tgtEl>
                                          <p:spTgt spid="10"/>
                                        </p:tgtEl>
                                      </p:cBhvr>
                                      <p:to x="100000" y="100000"/>
                                    </p:animScale>
                                    <p:animScale>
                                      <p:cBhvr>
                                        <p:cTn id="81" dur="26">
                                          <p:stCondLst>
                                            <p:cond delay="1642"/>
                                          </p:stCondLst>
                                        </p:cTn>
                                        <p:tgtEl>
                                          <p:spTgt spid="10"/>
                                        </p:tgtEl>
                                      </p:cBhvr>
                                      <p:to x="100000" y="90000"/>
                                    </p:animScale>
                                    <p:animScale>
                                      <p:cBhvr>
                                        <p:cTn id="82" dur="166" decel="50000">
                                          <p:stCondLst>
                                            <p:cond delay="1668"/>
                                          </p:stCondLst>
                                        </p:cTn>
                                        <p:tgtEl>
                                          <p:spTgt spid="10"/>
                                        </p:tgtEl>
                                      </p:cBhvr>
                                      <p:to x="100000" y="100000"/>
                                    </p:animScale>
                                    <p:animScale>
                                      <p:cBhvr>
                                        <p:cTn id="83" dur="26">
                                          <p:stCondLst>
                                            <p:cond delay="1808"/>
                                          </p:stCondLst>
                                        </p:cTn>
                                        <p:tgtEl>
                                          <p:spTgt spid="10"/>
                                        </p:tgtEl>
                                      </p:cBhvr>
                                      <p:to x="100000" y="95000"/>
                                    </p:animScale>
                                    <p:animScale>
                                      <p:cBhvr>
                                        <p:cTn id="8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a:t>Bonus </a:t>
            </a:r>
            <a:r>
              <a:rPr lang="da-DK" dirty="0" err="1"/>
              <a:t>Outline</a:t>
            </a:r>
            <a:endParaRPr lang="da-DK" dirty="0"/>
          </a:p>
        </p:txBody>
      </p:sp>
      <p:sp>
        <p:nvSpPr>
          <p:cNvPr id="6" name="Text Placeholder 5"/>
          <p:cNvSpPr>
            <a:spLocks noGrp="1"/>
          </p:cNvSpPr>
          <p:nvPr>
            <p:ph type="body" sz="quarter" idx="12"/>
          </p:nvPr>
        </p:nvSpPr>
        <p:spPr>
          <a:xfrm>
            <a:off x="67827" y="2065336"/>
            <a:ext cx="6790717" cy="4792663"/>
          </a:xfrm>
        </p:spPr>
        <p:txBody>
          <a:bodyPr>
            <a:normAutofit/>
          </a:bodyPr>
          <a:lstStyle/>
          <a:p>
            <a:r>
              <a:rPr lang="da-DK" sz="2800" dirty="0"/>
              <a:t>Dynamisk Programmering</a:t>
            </a:r>
          </a:p>
          <a:p>
            <a:r>
              <a:rPr lang="da-DK" sz="2800" dirty="0"/>
              <a:t>Rod-</a:t>
            </a:r>
            <a:r>
              <a:rPr lang="da-DK" sz="2800" dirty="0" err="1"/>
              <a:t>Cutting</a:t>
            </a:r>
            <a:r>
              <a:rPr lang="da-DK" sz="2800" dirty="0"/>
              <a:t> problemet</a:t>
            </a:r>
          </a:p>
          <a:p>
            <a:r>
              <a:rPr lang="da-DK" sz="2800" b="1" i="1" dirty="0" err="1"/>
              <a:t>Memoisering</a:t>
            </a:r>
            <a:endParaRPr lang="da-DK" sz="2000" i="1" dirty="0"/>
          </a:p>
        </p:txBody>
      </p:sp>
      <p:sp>
        <p:nvSpPr>
          <p:cNvPr id="7" name="Slide Number Placeholder 6"/>
          <p:cNvSpPr>
            <a:spLocks noGrp="1"/>
          </p:cNvSpPr>
          <p:nvPr>
            <p:ph type="sldNum" sz="quarter" idx="4"/>
          </p:nvPr>
        </p:nvSpPr>
        <p:spPr/>
        <p:txBody>
          <a:bodyPr/>
          <a:lstStyle/>
          <a:p>
            <a:fld id="{D8D877B3-D348-4611-9BDB-C5374591D951}" type="slidenum">
              <a:rPr lang="en-US" smtClean="0"/>
              <a:pPr/>
              <a:t>37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783" y="1224952"/>
            <a:ext cx="7686217" cy="5484365"/>
          </a:xfrm>
          <a:prstGeom prst="rect">
            <a:avLst/>
          </a:prstGeom>
        </p:spPr>
      </p:pic>
      <p:sp>
        <p:nvSpPr>
          <p:cNvPr id="3" name="Rectangle 2"/>
          <p:cNvSpPr/>
          <p:nvPr/>
        </p:nvSpPr>
        <p:spPr>
          <a:xfrm>
            <a:off x="4636880" y="1412036"/>
            <a:ext cx="3712011" cy="28964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09786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38</a:t>
            </a:fld>
            <a:endParaRPr lang="en-US" dirty="0"/>
          </a:p>
        </p:txBody>
      </p:sp>
      <p:sp>
        <p:nvSpPr>
          <p:cNvPr id="3" name="Title 2"/>
          <p:cNvSpPr>
            <a:spLocks noGrp="1"/>
          </p:cNvSpPr>
          <p:nvPr>
            <p:ph type="title"/>
          </p:nvPr>
        </p:nvSpPr>
        <p:spPr>
          <a:xfrm>
            <a:off x="587374" y="370290"/>
            <a:ext cx="7480861" cy="1474385"/>
          </a:xfrm>
        </p:spPr>
        <p:txBody>
          <a:bodyPr/>
          <a:lstStyle/>
          <a:p>
            <a:r>
              <a:rPr lang="da-DK" dirty="0"/>
              <a:t>Hvorfor </a:t>
            </a:r>
            <a:br>
              <a:rPr lang="da-DK" dirty="0"/>
            </a:br>
            <a:r>
              <a:rPr lang="da-DK"/>
              <a:t>Dynamisk Programmering</a:t>
            </a:r>
            <a:r>
              <a:rPr lang="da-DK" dirty="0"/>
              <a:t>?</a:t>
            </a:r>
          </a:p>
        </p:txBody>
      </p:sp>
      <p:sp>
        <p:nvSpPr>
          <p:cNvPr id="4" name="Text Placeholder 3"/>
          <p:cNvSpPr>
            <a:spLocks noGrp="1"/>
          </p:cNvSpPr>
          <p:nvPr>
            <p:ph type="body" sz="quarter" idx="12"/>
          </p:nvPr>
        </p:nvSpPr>
        <p:spPr>
          <a:xfrm>
            <a:off x="587375" y="1844674"/>
            <a:ext cx="5255486" cy="4541135"/>
          </a:xfrm>
        </p:spPr>
        <p:txBody>
          <a:bodyPr>
            <a:noAutofit/>
          </a:bodyPr>
          <a:lstStyle/>
          <a:p>
            <a:r>
              <a:rPr lang="da-DK" sz="2000" dirty="0"/>
              <a:t>Ligner </a:t>
            </a:r>
            <a:r>
              <a:rPr lang="da-DK" sz="2000" dirty="0" err="1"/>
              <a:t>Divide</a:t>
            </a:r>
            <a:r>
              <a:rPr lang="da-DK" sz="2000" dirty="0"/>
              <a:t>-and-</a:t>
            </a:r>
            <a:r>
              <a:rPr lang="da-DK" sz="2000" dirty="0" err="1"/>
              <a:t>Conquer</a:t>
            </a:r>
            <a:r>
              <a:rPr lang="da-DK" sz="2000" dirty="0"/>
              <a:t> i at vi </a:t>
            </a:r>
            <a:r>
              <a:rPr lang="da-DK" sz="2000" b="1" dirty="0"/>
              <a:t>kombinerer løsninger af underproblem</a:t>
            </a:r>
          </a:p>
          <a:p>
            <a:r>
              <a:rPr lang="da-DK" sz="2000" dirty="0"/>
              <a:t>Ordet ”programmering” hentyder til at vi har en </a:t>
            </a:r>
            <a:r>
              <a:rPr lang="da-DK" sz="2000" b="1" dirty="0"/>
              <a:t>tabel</a:t>
            </a:r>
            <a:r>
              <a:rPr lang="da-DK" sz="2000" dirty="0"/>
              <a:t> med løsninger på underproblemer</a:t>
            </a:r>
          </a:p>
          <a:p>
            <a:pPr lvl="1"/>
            <a:r>
              <a:rPr lang="da-DK" altLang="ja-JP" sz="1600" b="1" dirty="0"/>
              <a:t>¯\_(</a:t>
            </a:r>
            <a:r>
              <a:rPr lang="ja-JP" altLang="da-DK" sz="1600" dirty="0"/>
              <a:t>ツ</a:t>
            </a:r>
            <a:r>
              <a:rPr lang="da-DK" altLang="ja-JP" sz="1600" b="1" dirty="0"/>
              <a:t>)_/¯</a:t>
            </a:r>
          </a:p>
          <a:p>
            <a:r>
              <a:rPr lang="da-DK" sz="2200" dirty="0"/>
              <a:t>Kan bruges når underproblemerne </a:t>
            </a:r>
            <a:r>
              <a:rPr lang="da-DK" sz="2200" b="1" dirty="0"/>
              <a:t>overlapper </a:t>
            </a:r>
            <a:r>
              <a:rPr lang="da-DK" sz="2200" dirty="0"/>
              <a:t>– tænk funktions-input</a:t>
            </a:r>
            <a:endParaRPr lang="da-DK" sz="2000" dirty="0"/>
          </a:p>
          <a:p>
            <a:r>
              <a:rPr lang="da-DK" sz="2000" dirty="0"/>
              <a:t>Bruges tit i </a:t>
            </a:r>
            <a:r>
              <a:rPr lang="da-DK" sz="2000" b="1" dirty="0"/>
              <a:t>optimering</a:t>
            </a:r>
            <a:r>
              <a:rPr lang="da-DK" sz="2000" dirty="0"/>
              <a:t>:</a:t>
            </a:r>
          </a:p>
          <a:p>
            <a:pPr lvl="1"/>
            <a:r>
              <a:rPr lang="da-DK" sz="1800" dirty="0"/>
              <a:t>Problemer som har mange mulige løsninger</a:t>
            </a:r>
          </a:p>
          <a:p>
            <a:pPr lvl="1"/>
            <a:r>
              <a:rPr lang="da-DK" sz="1800" dirty="0"/>
              <a:t>Hver løsning har en omkostning / værdi</a:t>
            </a:r>
          </a:p>
          <a:p>
            <a:pPr lvl="1"/>
            <a:r>
              <a:rPr lang="da-DK" sz="1800" dirty="0"/>
              <a:t>Vi vil finne den </a:t>
            </a:r>
            <a:r>
              <a:rPr lang="da-DK" sz="1800" b="1" dirty="0"/>
              <a:t>bedste</a:t>
            </a:r>
            <a:r>
              <a:rPr lang="da-DK" sz="1800" dirty="0"/>
              <a:t> løsning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733" y="2065337"/>
            <a:ext cx="5403888" cy="2930525"/>
          </a:xfrm>
          <a:prstGeom prst="rect">
            <a:avLst/>
          </a:prstGeom>
        </p:spPr>
      </p:pic>
      <p:sp>
        <p:nvSpPr>
          <p:cNvPr id="6" name="Text Placeholder 3"/>
          <p:cNvSpPr txBox="1">
            <a:spLocks/>
          </p:cNvSpPr>
          <p:nvPr/>
        </p:nvSpPr>
        <p:spPr>
          <a:xfrm>
            <a:off x="6748820" y="5425620"/>
            <a:ext cx="4876801" cy="1169285"/>
          </a:xfrm>
          <a:prstGeom prst="rect">
            <a:avLst/>
          </a:prstGeom>
        </p:spPr>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2000" b="1" dirty="0"/>
              <a:t>Kan give enorm tidsbesparing med meget lidt arbejde!</a:t>
            </a:r>
            <a:br>
              <a:rPr lang="da-DK" sz="1800" b="1" dirty="0"/>
            </a:br>
            <a:r>
              <a:rPr lang="da-DK" sz="1800" b="1" dirty="0"/>
              <a:t>Tænk på om det kan bruges i projektet :)</a:t>
            </a:r>
            <a:endParaRPr lang="da-DK" sz="2000" b="1" dirty="0"/>
          </a:p>
        </p:txBody>
      </p:sp>
    </p:spTree>
    <p:extLst>
      <p:ext uri="{BB962C8B-B14F-4D97-AF65-F5344CB8AC3E}">
        <p14:creationId xmlns:p14="http://schemas.microsoft.com/office/powerpoint/2010/main" val="4125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39</a:t>
            </a:fld>
            <a:endParaRPr lang="en-US" dirty="0"/>
          </a:p>
        </p:txBody>
      </p:sp>
      <p:sp>
        <p:nvSpPr>
          <p:cNvPr id="3" name="Title 2"/>
          <p:cNvSpPr>
            <a:spLocks noGrp="1"/>
          </p:cNvSpPr>
          <p:nvPr>
            <p:ph type="title"/>
          </p:nvPr>
        </p:nvSpPr>
        <p:spPr>
          <a:xfrm>
            <a:off x="587374" y="370290"/>
            <a:ext cx="6599239" cy="1474385"/>
          </a:xfrm>
        </p:spPr>
        <p:txBody>
          <a:bodyPr/>
          <a:lstStyle/>
          <a:p>
            <a:r>
              <a:rPr lang="da-DK" dirty="0"/>
              <a:t>Rod </a:t>
            </a:r>
            <a:r>
              <a:rPr lang="da-DK" dirty="0" err="1"/>
              <a:t>Cutting</a:t>
            </a:r>
            <a:r>
              <a:rPr lang="da-DK" dirty="0"/>
              <a:t> </a:t>
            </a:r>
            <a:br>
              <a:rPr lang="da-DK" dirty="0"/>
            </a:br>
            <a:r>
              <a:rPr lang="da-DK" sz="2400" dirty="0"/>
              <a:t>”stangskæring”</a:t>
            </a:r>
            <a:endParaRPr lang="da-DK" dirty="0"/>
          </a:p>
        </p:txBody>
      </p:sp>
      <p:sp>
        <p:nvSpPr>
          <p:cNvPr id="11" name="Text Placeholder 3"/>
          <p:cNvSpPr>
            <a:spLocks noGrp="1"/>
          </p:cNvSpPr>
          <p:nvPr>
            <p:ph type="body" sz="quarter" idx="12"/>
          </p:nvPr>
        </p:nvSpPr>
        <p:spPr>
          <a:xfrm>
            <a:off x="587375" y="1844675"/>
            <a:ext cx="10752512" cy="3924357"/>
          </a:xfrm>
        </p:spPr>
        <p:txBody>
          <a:bodyPr>
            <a:noAutofit/>
          </a:bodyPr>
          <a:lstStyle/>
          <a:p>
            <a:r>
              <a:rPr lang="da-DK" sz="2400" dirty="0"/>
              <a:t>Et selskab køber lange stænger af stål, </a:t>
            </a:r>
            <a:br>
              <a:rPr lang="da-DK" sz="2400" dirty="0"/>
            </a:br>
            <a:r>
              <a:rPr lang="da-DK" sz="2400" dirty="0"/>
              <a:t>skærer dem i mindre stykker, </a:t>
            </a:r>
            <a:br>
              <a:rPr lang="da-DK" sz="2400" dirty="0"/>
            </a:br>
            <a:r>
              <a:rPr lang="da-DK" sz="2400" dirty="0"/>
              <a:t>og sælger dem igen</a:t>
            </a:r>
          </a:p>
          <a:p>
            <a:r>
              <a:rPr lang="da-DK" sz="2400" dirty="0"/>
              <a:t>Udgår fra at det er gratis at skære</a:t>
            </a:r>
          </a:p>
          <a:p>
            <a:r>
              <a:rPr lang="da-DK" sz="2400" dirty="0"/>
              <a:t>Prisen for en stang med længde </a:t>
            </a:r>
            <a:r>
              <a:rPr lang="da-DK" sz="2400" b="1" i="1" dirty="0"/>
              <a:t>i </a:t>
            </a:r>
            <a:r>
              <a:rPr lang="da-DK" sz="2400" dirty="0"/>
              <a:t>er givet af en tabel </a:t>
            </a:r>
            <a:r>
              <a:rPr lang="da-DK" sz="2400" b="1" dirty="0"/>
              <a:t>p</a:t>
            </a:r>
            <a:r>
              <a:rPr lang="da-DK" sz="2400" b="1" baseline="-25000" dirty="0"/>
              <a:t>i</a:t>
            </a:r>
            <a:r>
              <a:rPr lang="da-DK" sz="2400" dirty="0"/>
              <a:t> , der </a:t>
            </a:r>
            <a:r>
              <a:rPr lang="da-DK" sz="2400" b="1" dirty="0"/>
              <a:t>i=1, 2, …, n</a:t>
            </a:r>
            <a:endParaRPr lang="da-DK" sz="2400" dirty="0"/>
          </a:p>
        </p:txBody>
      </p:sp>
      <p:sp>
        <p:nvSpPr>
          <p:cNvPr id="12" name="Text Placeholder 3"/>
          <p:cNvSpPr txBox="1">
            <a:spLocks/>
          </p:cNvSpPr>
          <p:nvPr/>
        </p:nvSpPr>
        <p:spPr>
          <a:xfrm>
            <a:off x="2342601" y="4703521"/>
            <a:ext cx="7844287" cy="172541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Rod-</a:t>
            </a:r>
            <a:r>
              <a:rPr lang="da-DK" sz="2000" b="1" dirty="0" err="1"/>
              <a:t>cutting</a:t>
            </a:r>
            <a:r>
              <a:rPr lang="da-DK" sz="2000" b="1" dirty="0"/>
              <a:t> problemet</a:t>
            </a:r>
          </a:p>
          <a:p>
            <a:pPr marL="0" indent="0">
              <a:lnSpc>
                <a:spcPct val="100000"/>
              </a:lnSpc>
              <a:buNone/>
            </a:pPr>
            <a:r>
              <a:rPr lang="da-DK" sz="2000" dirty="0"/>
              <a:t>Givet en stang på </a:t>
            </a:r>
            <a:r>
              <a:rPr lang="da-DK" sz="2000" b="1" dirty="0"/>
              <a:t>n</a:t>
            </a:r>
            <a:r>
              <a:rPr lang="da-DK" sz="2000" dirty="0"/>
              <a:t> cm, og en tabel over priser </a:t>
            </a:r>
            <a:r>
              <a:rPr lang="da-DK" sz="2000" b="1" dirty="0"/>
              <a:t>p</a:t>
            </a:r>
            <a:r>
              <a:rPr lang="da-DK" sz="2000" b="1" baseline="-25000" dirty="0"/>
              <a:t>i</a:t>
            </a:r>
            <a:r>
              <a:rPr lang="da-DK" sz="2000" b="1" dirty="0"/>
              <a:t> , der i=1, 2, …, n,</a:t>
            </a:r>
            <a:r>
              <a:rPr lang="da-DK" sz="2000" dirty="0"/>
              <a:t> </a:t>
            </a:r>
            <a:r>
              <a:rPr lang="da-DK" sz="2000" b="1" dirty="0"/>
              <a:t>bestem</a:t>
            </a:r>
            <a:r>
              <a:rPr lang="da-DK" sz="2000" dirty="0"/>
              <a:t> </a:t>
            </a:r>
            <a:r>
              <a:rPr lang="da-DK" sz="2000" b="1" dirty="0"/>
              <a:t>den maksimale indkomst </a:t>
            </a:r>
            <a:r>
              <a:rPr lang="da-DK" sz="2000" b="1" dirty="0" err="1"/>
              <a:t>r</a:t>
            </a:r>
            <a:r>
              <a:rPr lang="da-DK" sz="2000" b="1" baseline="-25000" dirty="0" err="1"/>
              <a:t>n</a:t>
            </a:r>
            <a:r>
              <a:rPr lang="da-DK" sz="2000" dirty="0"/>
              <a:t> fra at skære en stang og sælge delene </a:t>
            </a:r>
          </a:p>
        </p:txBody>
      </p:sp>
      <p:pic>
        <p:nvPicPr>
          <p:cNvPr id="1026" name="Picture 2" descr="cut cut cut cut chopping GIF by emibob"/>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57250" y="1107482"/>
            <a:ext cx="45720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err="1"/>
              <a:t>Outline</a:t>
            </a:r>
            <a:endParaRPr lang="da-DK" dirty="0"/>
          </a:p>
        </p:txBody>
      </p:sp>
      <p:sp>
        <p:nvSpPr>
          <p:cNvPr id="6" name="Text Placeholder 5"/>
          <p:cNvSpPr>
            <a:spLocks noGrp="1"/>
          </p:cNvSpPr>
          <p:nvPr>
            <p:ph type="body" sz="quarter" idx="12"/>
          </p:nvPr>
        </p:nvSpPr>
        <p:spPr>
          <a:xfrm>
            <a:off x="413886" y="1078029"/>
            <a:ext cx="6574055" cy="5322771"/>
          </a:xfrm>
        </p:spPr>
        <p:txBody>
          <a:bodyPr>
            <a:normAutofit/>
          </a:bodyPr>
          <a:lstStyle/>
          <a:p>
            <a:r>
              <a:rPr lang="da-DK" sz="2800" dirty="0"/>
              <a:t>Grafer og </a:t>
            </a:r>
            <a:r>
              <a:rPr lang="da-DK" sz="3200" b="1" dirty="0"/>
              <a:t>repræsentation</a:t>
            </a:r>
            <a:r>
              <a:rPr lang="da-DK" sz="2800" dirty="0"/>
              <a:t> af grafer</a:t>
            </a:r>
          </a:p>
          <a:p>
            <a:pPr lvl="1"/>
            <a:r>
              <a:rPr lang="da-DK" sz="2600" dirty="0" err="1"/>
              <a:t>Breadth</a:t>
            </a:r>
            <a:r>
              <a:rPr lang="da-DK" sz="2600" dirty="0"/>
              <a:t>-First Search (BFS)</a:t>
            </a:r>
          </a:p>
          <a:p>
            <a:pPr lvl="1"/>
            <a:r>
              <a:rPr lang="da-DK" sz="2600" dirty="0"/>
              <a:t>Depth-First Search (DFS)</a:t>
            </a:r>
          </a:p>
          <a:p>
            <a:pPr lvl="1"/>
            <a:r>
              <a:rPr lang="da-DK" sz="2600" b="1" dirty="0"/>
              <a:t>Case om repræsentation + pseudokode i case</a:t>
            </a:r>
          </a:p>
          <a:p>
            <a:r>
              <a:rPr lang="da-DK" sz="2800" dirty="0"/>
              <a:t>Topologisk Sortering</a:t>
            </a:r>
          </a:p>
          <a:p>
            <a:pPr lvl="1"/>
            <a:r>
              <a:rPr lang="da-DK" sz="2600" b="1" i="1" dirty="0"/>
              <a:t>Live</a:t>
            </a:r>
            <a:r>
              <a:rPr lang="da-DK" sz="2600" b="1" dirty="0"/>
              <a:t> </a:t>
            </a:r>
            <a:r>
              <a:rPr lang="da-DK" sz="2600" b="1" i="1" dirty="0"/>
              <a:t>case</a:t>
            </a:r>
            <a:r>
              <a:rPr lang="da-DK" sz="2600" b="1" dirty="0"/>
              <a:t> om Topologisk Sortering</a:t>
            </a:r>
          </a:p>
          <a:p>
            <a:r>
              <a:rPr lang="da-DK" sz="2800" i="1" dirty="0"/>
              <a:t>Bonus:</a:t>
            </a:r>
            <a:r>
              <a:rPr lang="da-DK" sz="2800" dirty="0"/>
              <a:t> Life Hack fra </a:t>
            </a:r>
            <a:r>
              <a:rPr lang="el-GR" sz="2800" b="1" dirty="0"/>
              <a:t>Θ</a:t>
            </a:r>
            <a:r>
              <a:rPr lang="da-DK" sz="2800" b="1" dirty="0"/>
              <a:t>(2</a:t>
            </a:r>
            <a:r>
              <a:rPr lang="da-DK" sz="2800" b="1" baseline="30000" dirty="0"/>
              <a:t>n</a:t>
            </a:r>
            <a:r>
              <a:rPr lang="da-DK" sz="2800" b="1" dirty="0"/>
              <a:t>) -&gt; </a:t>
            </a:r>
            <a:r>
              <a:rPr lang="el-GR" sz="2800" b="1" dirty="0"/>
              <a:t>Θ</a:t>
            </a:r>
            <a:r>
              <a:rPr lang="da-DK" sz="2800" b="1" dirty="0"/>
              <a:t>(n</a:t>
            </a:r>
            <a:r>
              <a:rPr lang="da-DK" sz="2800" b="1" baseline="30000" dirty="0"/>
              <a:t>2</a:t>
            </a:r>
            <a:r>
              <a:rPr lang="da-DK" sz="2800" b="1" dirty="0"/>
              <a:t>)</a:t>
            </a:r>
          </a:p>
          <a:p>
            <a:pPr lvl="1"/>
            <a:r>
              <a:rPr lang="da-DK" sz="2600" dirty="0"/>
              <a:t>Dynamisk programmering</a:t>
            </a:r>
            <a:endParaRPr lang="da-DK" sz="2000" dirty="0"/>
          </a:p>
        </p:txBody>
      </p:sp>
      <p:sp>
        <p:nvSpPr>
          <p:cNvPr id="7" name="Slide Number Placeholder 6"/>
          <p:cNvSpPr>
            <a:spLocks noGrp="1"/>
          </p:cNvSpPr>
          <p:nvPr>
            <p:ph type="sldNum" sz="quarter" idx="4"/>
          </p:nvPr>
        </p:nvSpPr>
        <p:spPr/>
        <p:txBody>
          <a:bodyPr/>
          <a:lstStyle/>
          <a:p>
            <a:fld id="{D8D877B3-D348-4611-9BDB-C5374591D951}" type="slidenum">
              <a:rPr lang="en-US" smtClean="0"/>
              <a:pPr/>
              <a:t>4</a:t>
            </a:fld>
            <a:endParaRPr lang="en-US" dirty="0"/>
          </a:p>
        </p:txBody>
      </p:sp>
      <p:pic>
        <p:nvPicPr>
          <p:cNvPr id="9" name="Picture 6" descr="Directed acyclic graph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4348" y="533947"/>
            <a:ext cx="4433775" cy="608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0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40</a:t>
            </a:fld>
            <a:endParaRPr lang="en-US" dirty="0"/>
          </a:p>
        </p:txBody>
      </p:sp>
      <p:sp>
        <p:nvSpPr>
          <p:cNvPr id="3" name="Title 2"/>
          <p:cNvSpPr>
            <a:spLocks noGrp="1"/>
          </p:cNvSpPr>
          <p:nvPr>
            <p:ph type="title"/>
          </p:nvPr>
        </p:nvSpPr>
        <p:spPr/>
        <p:txBody>
          <a:bodyPr/>
          <a:lstStyle/>
          <a:p>
            <a:r>
              <a:rPr lang="da-DK" dirty="0"/>
              <a:t>Rod-</a:t>
            </a:r>
            <a:r>
              <a:rPr lang="da-DK" dirty="0" err="1"/>
              <a:t>Cutting</a:t>
            </a:r>
            <a:endParaRPr lang="da-DK" dirty="0"/>
          </a:p>
        </p:txBody>
      </p:sp>
      <p:pic>
        <p:nvPicPr>
          <p:cNvPr id="5" name="Picture 4"/>
          <p:cNvPicPr>
            <a:picLocks noChangeAspect="1"/>
          </p:cNvPicPr>
          <p:nvPr/>
        </p:nvPicPr>
        <p:blipFill>
          <a:blip r:embed="rId2"/>
          <a:stretch>
            <a:fillRect/>
          </a:stretch>
        </p:blipFill>
        <p:spPr>
          <a:xfrm>
            <a:off x="690850" y="2180611"/>
            <a:ext cx="10816724" cy="4539365"/>
          </a:xfrm>
          <a:prstGeom prst="rect">
            <a:avLst/>
          </a:prstGeom>
        </p:spPr>
      </p:pic>
      <p:sp>
        <p:nvSpPr>
          <p:cNvPr id="7" name="Text Placeholder 3"/>
          <p:cNvSpPr txBox="1">
            <a:spLocks/>
          </p:cNvSpPr>
          <p:nvPr/>
        </p:nvSpPr>
        <p:spPr>
          <a:xfrm>
            <a:off x="4067068" y="73371"/>
            <a:ext cx="7844287" cy="172541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Rod-</a:t>
            </a:r>
            <a:r>
              <a:rPr lang="da-DK" sz="2000" b="1" dirty="0" err="1"/>
              <a:t>cutting</a:t>
            </a:r>
            <a:r>
              <a:rPr lang="da-DK" sz="2000" b="1" dirty="0"/>
              <a:t> problemet</a:t>
            </a:r>
          </a:p>
          <a:p>
            <a:pPr marL="0" indent="0">
              <a:lnSpc>
                <a:spcPct val="100000"/>
              </a:lnSpc>
              <a:buNone/>
            </a:pPr>
            <a:r>
              <a:rPr lang="da-DK" sz="2000" dirty="0"/>
              <a:t>Givet en stang på </a:t>
            </a:r>
            <a:r>
              <a:rPr lang="da-DK" sz="2000" b="1" dirty="0"/>
              <a:t>n</a:t>
            </a:r>
            <a:r>
              <a:rPr lang="da-DK" sz="2000" dirty="0"/>
              <a:t> cm, og en tabel over priser </a:t>
            </a:r>
            <a:r>
              <a:rPr lang="da-DK" sz="2000" b="1" dirty="0"/>
              <a:t>p</a:t>
            </a:r>
            <a:r>
              <a:rPr lang="da-DK" sz="2000" b="1" baseline="-25000" dirty="0"/>
              <a:t>i</a:t>
            </a:r>
            <a:r>
              <a:rPr lang="da-DK" sz="2000" b="1" dirty="0"/>
              <a:t> , der i=1, 2, …, n,</a:t>
            </a:r>
            <a:r>
              <a:rPr lang="da-DK" sz="2000" dirty="0"/>
              <a:t> bestem den maksimale indkomst </a:t>
            </a:r>
            <a:r>
              <a:rPr lang="da-DK" sz="2000" b="1" dirty="0" err="1"/>
              <a:t>r</a:t>
            </a:r>
            <a:r>
              <a:rPr lang="da-DK" sz="2000" b="1" baseline="-25000" dirty="0" err="1"/>
              <a:t>n</a:t>
            </a:r>
            <a:r>
              <a:rPr lang="da-DK" sz="2000" dirty="0"/>
              <a:t> fra at skære en stang og sælge delene </a:t>
            </a:r>
          </a:p>
        </p:txBody>
      </p:sp>
    </p:spTree>
    <p:extLst>
      <p:ext uri="{BB962C8B-B14F-4D97-AF65-F5344CB8AC3E}">
        <p14:creationId xmlns:p14="http://schemas.microsoft.com/office/powerpoint/2010/main" val="870448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41</a:t>
            </a:fld>
            <a:endParaRPr lang="en-US" dirty="0"/>
          </a:p>
        </p:txBody>
      </p:sp>
      <p:sp>
        <p:nvSpPr>
          <p:cNvPr id="3" name="Title 2"/>
          <p:cNvSpPr>
            <a:spLocks noGrp="1"/>
          </p:cNvSpPr>
          <p:nvPr>
            <p:ph type="title"/>
          </p:nvPr>
        </p:nvSpPr>
        <p:spPr/>
        <p:txBody>
          <a:bodyPr/>
          <a:lstStyle/>
          <a:p>
            <a:r>
              <a:rPr lang="da-DK" dirty="0"/>
              <a:t>Naiv løsning: </a:t>
            </a:r>
            <a:br>
              <a:rPr lang="da-DK" dirty="0"/>
            </a:br>
            <a:r>
              <a:rPr lang="da-DK" dirty="0"/>
              <a:t>Brute-force</a:t>
            </a:r>
          </a:p>
        </p:txBody>
      </p:sp>
      <p:sp>
        <p:nvSpPr>
          <p:cNvPr id="4" name="Text Placeholder 3"/>
          <p:cNvSpPr>
            <a:spLocks noGrp="1"/>
          </p:cNvSpPr>
          <p:nvPr>
            <p:ph type="body" sz="quarter" idx="12"/>
          </p:nvPr>
        </p:nvSpPr>
        <p:spPr>
          <a:xfrm>
            <a:off x="587375" y="2065337"/>
            <a:ext cx="10752512" cy="2006331"/>
          </a:xfrm>
        </p:spPr>
        <p:txBody>
          <a:bodyPr>
            <a:normAutofit/>
          </a:bodyPr>
          <a:lstStyle/>
          <a:p>
            <a:r>
              <a:rPr lang="da-DK" sz="2000" dirty="0"/>
              <a:t>En stang på længde </a:t>
            </a:r>
            <a:r>
              <a:rPr lang="da-DK" sz="2000" b="1" dirty="0"/>
              <a:t>n</a:t>
            </a:r>
            <a:r>
              <a:rPr lang="da-DK" sz="2000" dirty="0"/>
              <a:t> kan skæres i </a:t>
            </a:r>
            <a:r>
              <a:rPr lang="da-DK" sz="2000" b="1" dirty="0"/>
              <a:t>2</a:t>
            </a:r>
            <a:r>
              <a:rPr lang="da-DK" sz="2000" b="1" baseline="30000" dirty="0"/>
              <a:t>n-1</a:t>
            </a:r>
            <a:r>
              <a:rPr lang="da-DK" sz="2000" dirty="0"/>
              <a:t> forskellige måder</a:t>
            </a:r>
          </a:p>
          <a:p>
            <a:r>
              <a:rPr lang="da-DK" sz="2000" dirty="0"/>
              <a:t>Den naive måde kræver altså at vi undersøger </a:t>
            </a:r>
            <a:r>
              <a:rPr lang="da-DK" sz="2000" b="1" dirty="0"/>
              <a:t>O(2</a:t>
            </a:r>
            <a:r>
              <a:rPr lang="da-DK" sz="2000" b="1" baseline="30000" dirty="0"/>
              <a:t>n</a:t>
            </a:r>
            <a:r>
              <a:rPr lang="da-DK" sz="2000" b="1" dirty="0"/>
              <a:t>)</a:t>
            </a:r>
            <a:r>
              <a:rPr lang="da-DK" sz="2000" dirty="0"/>
              <a:t> alternativ</a:t>
            </a:r>
          </a:p>
          <a:p>
            <a:r>
              <a:rPr lang="da-DK" sz="2000" dirty="0"/>
              <a:t>Sammenlign med en binær repræsentation af skæringer</a:t>
            </a:r>
          </a:p>
        </p:txBody>
      </p:sp>
      <p:pic>
        <p:nvPicPr>
          <p:cNvPr id="7" name="Picture 6"/>
          <p:cNvPicPr>
            <a:picLocks noChangeAspect="1"/>
          </p:cNvPicPr>
          <p:nvPr/>
        </p:nvPicPr>
        <p:blipFill>
          <a:blip r:embed="rId2"/>
          <a:stretch>
            <a:fillRect/>
          </a:stretch>
        </p:blipFill>
        <p:spPr>
          <a:xfrm>
            <a:off x="419540" y="4268203"/>
            <a:ext cx="11491815" cy="2375836"/>
          </a:xfrm>
          <a:prstGeom prst="rect">
            <a:avLst/>
          </a:prstGeom>
        </p:spPr>
      </p:pic>
    </p:spTree>
    <p:extLst>
      <p:ext uri="{BB962C8B-B14F-4D97-AF65-F5344CB8AC3E}">
        <p14:creationId xmlns:p14="http://schemas.microsoft.com/office/powerpoint/2010/main" val="238583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30848" y="2638187"/>
            <a:ext cx="6961152" cy="4219813"/>
          </a:xfrm>
          <a:prstGeom prst="rect">
            <a:avLst/>
          </a:prstGeom>
        </p:spPr>
      </p:pic>
      <p:sp>
        <p:nvSpPr>
          <p:cNvPr id="2" name="Slide Number Placeholder 1"/>
          <p:cNvSpPr>
            <a:spLocks noGrp="1"/>
          </p:cNvSpPr>
          <p:nvPr>
            <p:ph type="sldNum" sz="quarter" idx="4"/>
          </p:nvPr>
        </p:nvSpPr>
        <p:spPr/>
        <p:txBody>
          <a:bodyPr/>
          <a:lstStyle/>
          <a:p>
            <a:fld id="{D8D877B3-D348-4611-9BDB-C5374591D951}" type="slidenum">
              <a:rPr lang="en-US" smtClean="0"/>
              <a:pPr/>
              <a:t>42</a:t>
            </a:fld>
            <a:endParaRPr lang="en-US" dirty="0"/>
          </a:p>
        </p:txBody>
      </p:sp>
      <p:sp>
        <p:nvSpPr>
          <p:cNvPr id="3" name="Title 2"/>
          <p:cNvSpPr>
            <a:spLocks noGrp="1"/>
          </p:cNvSpPr>
          <p:nvPr>
            <p:ph type="title"/>
          </p:nvPr>
        </p:nvSpPr>
        <p:spPr>
          <a:xfrm>
            <a:off x="587374" y="370290"/>
            <a:ext cx="7258768" cy="1474385"/>
          </a:xfrm>
        </p:spPr>
        <p:txBody>
          <a:bodyPr/>
          <a:lstStyle/>
          <a:p>
            <a:r>
              <a:rPr lang="da-DK" dirty="0"/>
              <a:t>Kan Cut-Rod forbedres?</a:t>
            </a:r>
          </a:p>
        </p:txBody>
      </p:sp>
      <p:sp>
        <p:nvSpPr>
          <p:cNvPr id="4" name="Text Placeholder 3"/>
          <p:cNvSpPr>
            <a:spLocks noGrp="1"/>
          </p:cNvSpPr>
          <p:nvPr>
            <p:ph type="body" sz="quarter" idx="12"/>
          </p:nvPr>
        </p:nvSpPr>
        <p:spPr>
          <a:xfrm>
            <a:off x="587375" y="2065337"/>
            <a:ext cx="10752512" cy="559876"/>
          </a:xfrm>
        </p:spPr>
        <p:txBody>
          <a:bodyPr>
            <a:noAutofit/>
          </a:bodyPr>
          <a:lstStyle/>
          <a:p>
            <a:r>
              <a:rPr lang="da-DK" sz="2000" dirty="0"/>
              <a:t>En rekursiv implementering af Cut-rod kalder sig selv gentagne gange, med de samme parameter-værdier</a:t>
            </a:r>
          </a:p>
          <a:p>
            <a:r>
              <a:rPr lang="da-DK" sz="2000" dirty="0"/>
              <a:t>Altså løses præcis det samme problem flere gange</a:t>
            </a:r>
          </a:p>
        </p:txBody>
      </p:sp>
    </p:spTree>
    <p:extLst>
      <p:ext uri="{BB962C8B-B14F-4D97-AF65-F5344CB8AC3E}">
        <p14:creationId xmlns:p14="http://schemas.microsoft.com/office/powerpoint/2010/main" val="256642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43</a:t>
            </a:fld>
            <a:endParaRPr lang="en-US" dirty="0"/>
          </a:p>
        </p:txBody>
      </p:sp>
      <p:sp>
        <p:nvSpPr>
          <p:cNvPr id="3" name="Title 2"/>
          <p:cNvSpPr>
            <a:spLocks noGrp="1"/>
          </p:cNvSpPr>
          <p:nvPr>
            <p:ph type="title"/>
          </p:nvPr>
        </p:nvSpPr>
        <p:spPr/>
        <p:txBody>
          <a:bodyPr/>
          <a:lstStyle/>
          <a:p>
            <a:r>
              <a:rPr lang="da-DK" dirty="0" err="1"/>
              <a:t>Memoisering</a:t>
            </a:r>
            <a:endParaRPr lang="da-DK" dirty="0"/>
          </a:p>
        </p:txBody>
      </p:sp>
      <p:sp>
        <p:nvSpPr>
          <p:cNvPr id="4" name="Text Placeholder 3"/>
          <p:cNvSpPr>
            <a:spLocks noGrp="1"/>
          </p:cNvSpPr>
          <p:nvPr>
            <p:ph type="body" sz="quarter" idx="12"/>
          </p:nvPr>
        </p:nvSpPr>
        <p:spPr/>
        <p:txBody>
          <a:bodyPr>
            <a:normAutofit/>
          </a:bodyPr>
          <a:lstStyle/>
          <a:p>
            <a:r>
              <a:rPr lang="da-DK" sz="2400" dirty="0"/>
              <a:t>Skriv proceduren </a:t>
            </a:r>
            <a:r>
              <a:rPr lang="da-DK" sz="2400" dirty="0" err="1"/>
              <a:t>rekursivt</a:t>
            </a:r>
            <a:endParaRPr lang="da-DK" sz="2400" dirty="0"/>
          </a:p>
          <a:p>
            <a:r>
              <a:rPr lang="da-DK" sz="2400" dirty="0"/>
              <a:t>Gem resultatet fra hvert underproblem i en passende datastruktur</a:t>
            </a:r>
          </a:p>
          <a:p>
            <a:r>
              <a:rPr lang="da-DK" sz="2400" dirty="0"/>
              <a:t>Modificer proceduren så den først undersøger om underproblemet er løst</a:t>
            </a:r>
          </a:p>
          <a:p>
            <a:pPr lvl="1"/>
            <a:r>
              <a:rPr lang="da-DK" sz="2000" dirty="0"/>
              <a:t>Hvis ja, returner værdien</a:t>
            </a:r>
          </a:p>
          <a:p>
            <a:pPr lvl="1"/>
            <a:r>
              <a:rPr lang="da-DK" sz="2000" dirty="0"/>
              <a:t>Ellers, beregn værdien</a:t>
            </a:r>
          </a:p>
          <a:p>
            <a:r>
              <a:rPr lang="da-DK" sz="2400" dirty="0"/>
              <a:t>Denne proceduren kan vi nu sige er </a:t>
            </a:r>
            <a:r>
              <a:rPr lang="da-DK" sz="2400" b="1" dirty="0" err="1"/>
              <a:t>memoiseret</a:t>
            </a:r>
            <a:endParaRPr lang="da-DK" sz="2400" dirty="0"/>
          </a:p>
        </p:txBody>
      </p:sp>
    </p:spTree>
    <p:extLst>
      <p:ext uri="{BB962C8B-B14F-4D97-AF65-F5344CB8AC3E}">
        <p14:creationId xmlns:p14="http://schemas.microsoft.com/office/powerpoint/2010/main" val="4684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44</a:t>
            </a:fld>
            <a:endParaRPr lang="en-US" dirty="0"/>
          </a:p>
        </p:txBody>
      </p:sp>
      <p:sp>
        <p:nvSpPr>
          <p:cNvPr id="3" name="Title 2"/>
          <p:cNvSpPr>
            <a:spLocks noGrp="1"/>
          </p:cNvSpPr>
          <p:nvPr>
            <p:ph type="title"/>
          </p:nvPr>
        </p:nvSpPr>
        <p:spPr>
          <a:xfrm>
            <a:off x="587374" y="370290"/>
            <a:ext cx="9641507" cy="1474385"/>
          </a:xfrm>
        </p:spPr>
        <p:txBody>
          <a:bodyPr/>
          <a:lstStyle/>
          <a:p>
            <a:r>
              <a:rPr lang="da-DK" dirty="0" err="1"/>
              <a:t>Memoisering</a:t>
            </a:r>
            <a:r>
              <a:rPr lang="da-DK" dirty="0"/>
              <a:t> af Rod-</a:t>
            </a:r>
            <a:r>
              <a:rPr lang="da-DK" dirty="0" err="1"/>
              <a:t>Cutting</a:t>
            </a:r>
            <a:endParaRPr lang="da-DK" dirty="0"/>
          </a:p>
        </p:txBody>
      </p:sp>
      <p:pic>
        <p:nvPicPr>
          <p:cNvPr id="6" name="Picture 5"/>
          <p:cNvPicPr>
            <a:picLocks noChangeAspect="1"/>
          </p:cNvPicPr>
          <p:nvPr/>
        </p:nvPicPr>
        <p:blipFill>
          <a:blip r:embed="rId2"/>
          <a:stretch>
            <a:fillRect/>
          </a:stretch>
        </p:blipFill>
        <p:spPr>
          <a:xfrm>
            <a:off x="4044465" y="3546073"/>
            <a:ext cx="7991475" cy="3190875"/>
          </a:xfrm>
          <a:prstGeom prst="rect">
            <a:avLst/>
          </a:prstGeom>
        </p:spPr>
      </p:pic>
      <p:pic>
        <p:nvPicPr>
          <p:cNvPr id="5" name="Picture 4"/>
          <p:cNvPicPr>
            <a:picLocks noChangeAspect="1"/>
          </p:cNvPicPr>
          <p:nvPr/>
        </p:nvPicPr>
        <p:blipFill>
          <a:blip r:embed="rId3"/>
          <a:stretch>
            <a:fillRect/>
          </a:stretch>
        </p:blipFill>
        <p:spPr>
          <a:xfrm>
            <a:off x="587375" y="1460098"/>
            <a:ext cx="5419725" cy="2085975"/>
          </a:xfrm>
          <a:prstGeom prst="rect">
            <a:avLst/>
          </a:prstGeom>
        </p:spPr>
      </p:pic>
      <p:sp>
        <p:nvSpPr>
          <p:cNvPr id="8" name="Text Placeholder 3"/>
          <p:cNvSpPr txBox="1">
            <a:spLocks/>
          </p:cNvSpPr>
          <p:nvPr/>
        </p:nvSpPr>
        <p:spPr>
          <a:xfrm>
            <a:off x="4193335" y="1611795"/>
            <a:ext cx="3281522" cy="81209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000" b="1" dirty="0"/>
              <a:t>Array for underproblemer (-</a:t>
            </a:r>
            <a:r>
              <a:rPr lang="da-DK" sz="2000" b="1" dirty="0" err="1"/>
              <a:t>inf</a:t>
            </a:r>
            <a:r>
              <a:rPr lang="da-DK" sz="2000" b="1" dirty="0"/>
              <a:t> = ukendt)</a:t>
            </a:r>
          </a:p>
        </p:txBody>
      </p:sp>
      <p:sp>
        <p:nvSpPr>
          <p:cNvPr id="4" name="Rectangle 3">
            <a:extLst>
              <a:ext uri="{FF2B5EF4-FFF2-40B4-BE49-F238E27FC236}">
                <a16:creationId xmlns:a16="http://schemas.microsoft.com/office/drawing/2014/main" id="{D68A4738-868D-42F1-8A5F-38137EB582E6}"/>
              </a:ext>
            </a:extLst>
          </p:cNvPr>
          <p:cNvSpPr/>
          <p:nvPr/>
        </p:nvSpPr>
        <p:spPr>
          <a:xfrm>
            <a:off x="897147" y="1906438"/>
            <a:ext cx="2889849" cy="3623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a:extLst>
              <a:ext uri="{FF2B5EF4-FFF2-40B4-BE49-F238E27FC236}">
                <a16:creationId xmlns:a16="http://schemas.microsoft.com/office/drawing/2014/main" id="{3D954923-9170-4D96-96B4-FC7BD5E2983A}"/>
              </a:ext>
            </a:extLst>
          </p:cNvPr>
          <p:cNvSpPr/>
          <p:nvPr/>
        </p:nvSpPr>
        <p:spPr>
          <a:xfrm>
            <a:off x="4389171" y="3907084"/>
            <a:ext cx="2261795" cy="6632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a:extLst>
              <a:ext uri="{FF2B5EF4-FFF2-40B4-BE49-F238E27FC236}">
                <a16:creationId xmlns:a16="http://schemas.microsoft.com/office/drawing/2014/main" id="{95FEA44A-0DA2-4686-BF94-27473A6A6489}"/>
              </a:ext>
            </a:extLst>
          </p:cNvPr>
          <p:cNvSpPr/>
          <p:nvPr/>
        </p:nvSpPr>
        <p:spPr>
          <a:xfrm>
            <a:off x="4523564" y="6052003"/>
            <a:ext cx="1031848" cy="3623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9889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45</a:t>
            </a:fld>
            <a:endParaRPr lang="en-US" dirty="0"/>
          </a:p>
        </p:txBody>
      </p:sp>
      <p:sp>
        <p:nvSpPr>
          <p:cNvPr id="3" name="Title 2"/>
          <p:cNvSpPr>
            <a:spLocks noGrp="1"/>
          </p:cNvSpPr>
          <p:nvPr>
            <p:ph type="title"/>
          </p:nvPr>
        </p:nvSpPr>
        <p:spPr>
          <a:xfrm>
            <a:off x="587374" y="370290"/>
            <a:ext cx="8897589" cy="1474385"/>
          </a:xfrm>
        </p:spPr>
        <p:txBody>
          <a:bodyPr/>
          <a:lstStyle/>
          <a:p>
            <a:r>
              <a:rPr lang="da-DK" dirty="0" err="1"/>
              <a:t>Memoisering</a:t>
            </a:r>
            <a:r>
              <a:rPr lang="da-DK" dirty="0"/>
              <a:t> af Rod-</a:t>
            </a:r>
            <a:r>
              <a:rPr lang="da-DK" dirty="0" err="1"/>
              <a:t>Cutting</a:t>
            </a:r>
            <a:r>
              <a:rPr lang="da-DK" dirty="0"/>
              <a:t>: Køretid</a:t>
            </a:r>
          </a:p>
        </p:txBody>
      </p:sp>
      <p:sp>
        <p:nvSpPr>
          <p:cNvPr id="4" name="Text Placeholder 3"/>
          <p:cNvSpPr>
            <a:spLocks noGrp="1"/>
          </p:cNvSpPr>
          <p:nvPr>
            <p:ph type="body" sz="quarter" idx="12"/>
          </p:nvPr>
        </p:nvSpPr>
        <p:spPr>
          <a:xfrm>
            <a:off x="587375" y="2065337"/>
            <a:ext cx="10752512" cy="1328792"/>
          </a:xfrm>
        </p:spPr>
        <p:txBody>
          <a:bodyPr>
            <a:noAutofit/>
          </a:bodyPr>
          <a:lstStyle/>
          <a:p>
            <a:r>
              <a:rPr lang="da-DK" sz="2000" dirty="0"/>
              <a:t>Et </a:t>
            </a:r>
            <a:r>
              <a:rPr lang="da-DK" sz="2000" dirty="0" err="1"/>
              <a:t>rekursivt</a:t>
            </a:r>
            <a:r>
              <a:rPr lang="da-DK" sz="2000" dirty="0"/>
              <a:t> </a:t>
            </a:r>
            <a:r>
              <a:rPr lang="da-DK" sz="2000" dirty="0" err="1"/>
              <a:t>call</a:t>
            </a:r>
            <a:r>
              <a:rPr lang="da-DK" sz="2000" dirty="0"/>
              <a:t> til et løst underproblem returnerer med en gang</a:t>
            </a:r>
          </a:p>
          <a:p>
            <a:r>
              <a:rPr lang="da-DK" sz="2000" dirty="0" err="1"/>
              <a:t>Memoized</a:t>
            </a:r>
            <a:r>
              <a:rPr lang="da-DK" sz="2000" dirty="0"/>
              <a:t>-Rod-Cut løser hvert underproblem en gang</a:t>
            </a:r>
          </a:p>
          <a:p>
            <a:r>
              <a:rPr lang="da-DK" sz="2000" dirty="0"/>
              <a:t>Altså, for at løse underproblemet med størrelse </a:t>
            </a:r>
            <a:r>
              <a:rPr lang="da-DK" sz="2000" b="1" dirty="0"/>
              <a:t>n</a:t>
            </a:r>
            <a:r>
              <a:rPr lang="da-DK" sz="2000" dirty="0"/>
              <a:t> i for-løkken, </a:t>
            </a:r>
            <a:r>
              <a:rPr lang="da-DK" sz="2000" dirty="0" err="1"/>
              <a:t>itereres</a:t>
            </a:r>
            <a:r>
              <a:rPr lang="da-DK" sz="2000" dirty="0"/>
              <a:t> </a:t>
            </a:r>
            <a:r>
              <a:rPr lang="da-DK" sz="2000" b="1" dirty="0"/>
              <a:t>n</a:t>
            </a:r>
            <a:r>
              <a:rPr lang="da-DK" sz="2000" dirty="0"/>
              <a:t> gange</a:t>
            </a:r>
          </a:p>
        </p:txBody>
      </p:sp>
      <p:pic>
        <p:nvPicPr>
          <p:cNvPr id="5" name="Picture 4"/>
          <p:cNvPicPr>
            <a:picLocks noChangeAspect="1"/>
          </p:cNvPicPr>
          <p:nvPr/>
        </p:nvPicPr>
        <p:blipFill>
          <a:blip r:embed="rId2"/>
          <a:stretch>
            <a:fillRect/>
          </a:stretch>
        </p:blipFill>
        <p:spPr>
          <a:xfrm>
            <a:off x="2927774" y="3679004"/>
            <a:ext cx="6434186" cy="1920150"/>
          </a:xfrm>
          <a:prstGeom prst="rect">
            <a:avLst/>
          </a:prstGeom>
        </p:spPr>
      </p:pic>
      <p:sp>
        <p:nvSpPr>
          <p:cNvPr id="6" name="Rectangle 5"/>
          <p:cNvSpPr/>
          <p:nvPr/>
        </p:nvSpPr>
        <p:spPr>
          <a:xfrm>
            <a:off x="3860800" y="4572000"/>
            <a:ext cx="3701143" cy="1027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96370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46</a:t>
            </a:fld>
            <a:endParaRPr lang="en-US" dirty="0"/>
          </a:p>
        </p:txBody>
      </p:sp>
      <p:sp>
        <p:nvSpPr>
          <p:cNvPr id="3" name="Title 2"/>
          <p:cNvSpPr>
            <a:spLocks noGrp="1"/>
          </p:cNvSpPr>
          <p:nvPr>
            <p:ph type="title"/>
          </p:nvPr>
        </p:nvSpPr>
        <p:spPr>
          <a:xfrm>
            <a:off x="587374" y="370290"/>
            <a:ext cx="6814912" cy="1474385"/>
          </a:xfrm>
        </p:spPr>
        <p:txBody>
          <a:bodyPr/>
          <a:lstStyle/>
          <a:p>
            <a:r>
              <a:rPr lang="da-DK" dirty="0"/>
              <a:t>Opsummering</a:t>
            </a:r>
          </a:p>
        </p:txBody>
      </p:sp>
      <p:sp>
        <p:nvSpPr>
          <p:cNvPr id="4" name="Text Placeholder 3"/>
          <p:cNvSpPr>
            <a:spLocks noGrp="1"/>
          </p:cNvSpPr>
          <p:nvPr>
            <p:ph type="body" sz="quarter" idx="12"/>
          </p:nvPr>
        </p:nvSpPr>
        <p:spPr>
          <a:xfrm>
            <a:off x="587375" y="1654628"/>
            <a:ext cx="10752512" cy="4760685"/>
          </a:xfrm>
        </p:spPr>
        <p:txBody>
          <a:bodyPr>
            <a:noAutofit/>
          </a:bodyPr>
          <a:lstStyle/>
          <a:p>
            <a:r>
              <a:rPr lang="da-DK" sz="2000" b="1" dirty="0"/>
              <a:t>Grafer</a:t>
            </a:r>
          </a:p>
          <a:p>
            <a:pPr lvl="1"/>
            <a:r>
              <a:rPr lang="da-DK" sz="1800" b="1" dirty="0"/>
              <a:t>Repræsentationer</a:t>
            </a:r>
          </a:p>
          <a:p>
            <a:pPr lvl="1"/>
            <a:r>
              <a:rPr lang="da-DK" sz="1800" b="1" dirty="0" err="1"/>
              <a:t>Adjacency</a:t>
            </a:r>
            <a:r>
              <a:rPr lang="da-DK" sz="1800" b="1" dirty="0"/>
              <a:t> Matrix</a:t>
            </a:r>
          </a:p>
          <a:p>
            <a:pPr lvl="1"/>
            <a:r>
              <a:rPr lang="da-DK" sz="1800" b="1" dirty="0" err="1"/>
              <a:t>Adjacency</a:t>
            </a:r>
            <a:r>
              <a:rPr lang="da-DK" sz="1800" b="1" dirty="0"/>
              <a:t> Lists</a:t>
            </a:r>
          </a:p>
          <a:p>
            <a:r>
              <a:rPr lang="da-DK" sz="2000" b="1" dirty="0"/>
              <a:t>Søgning</a:t>
            </a:r>
          </a:p>
          <a:p>
            <a:pPr lvl="1"/>
            <a:r>
              <a:rPr lang="da-DK" sz="1800" b="1" dirty="0" err="1"/>
              <a:t>Breadth</a:t>
            </a:r>
            <a:r>
              <a:rPr lang="da-DK" sz="1800" b="1" dirty="0"/>
              <a:t>-First Search</a:t>
            </a:r>
          </a:p>
          <a:p>
            <a:pPr lvl="1"/>
            <a:r>
              <a:rPr lang="da-DK" sz="1800" b="1" dirty="0"/>
              <a:t>Depth-First Search</a:t>
            </a:r>
          </a:p>
          <a:p>
            <a:r>
              <a:rPr lang="da-DK" sz="2000" b="1" dirty="0"/>
              <a:t>Applikationer</a:t>
            </a:r>
          </a:p>
          <a:p>
            <a:pPr lvl="1"/>
            <a:r>
              <a:rPr lang="da-DK" sz="1800" b="1" dirty="0"/>
              <a:t>Praktisk med DFS vs. BFS</a:t>
            </a:r>
          </a:p>
          <a:p>
            <a:pPr lvl="1"/>
            <a:r>
              <a:rPr lang="da-DK" sz="1800" b="1" dirty="0"/>
              <a:t>Topologisk Sortering</a:t>
            </a:r>
          </a:p>
          <a:p>
            <a:r>
              <a:rPr lang="da-DK" sz="2000" b="1" dirty="0"/>
              <a:t>Bonus – </a:t>
            </a:r>
            <a:r>
              <a:rPr lang="da-DK" sz="2000" b="1" dirty="0" err="1"/>
              <a:t>Memoisering</a:t>
            </a:r>
            <a:r>
              <a:rPr lang="da-DK" sz="2000" b="1" dirty="0"/>
              <a:t>!</a:t>
            </a:r>
          </a:p>
        </p:txBody>
      </p:sp>
    </p:spTree>
    <p:extLst>
      <p:ext uri="{BB962C8B-B14F-4D97-AF65-F5344CB8AC3E}">
        <p14:creationId xmlns:p14="http://schemas.microsoft.com/office/powerpoint/2010/main" val="14377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47</a:t>
            </a:fld>
            <a:endParaRPr lang="en-US" dirty="0"/>
          </a:p>
        </p:txBody>
      </p:sp>
      <p:sp>
        <p:nvSpPr>
          <p:cNvPr id="3" name="Title 2"/>
          <p:cNvSpPr>
            <a:spLocks noGrp="1"/>
          </p:cNvSpPr>
          <p:nvPr>
            <p:ph type="title"/>
          </p:nvPr>
        </p:nvSpPr>
        <p:spPr/>
        <p:txBody>
          <a:bodyPr/>
          <a:lstStyle/>
          <a:p>
            <a:r>
              <a:rPr lang="da-DK" dirty="0"/>
              <a:t>Dagens Opgaver</a:t>
            </a:r>
          </a:p>
        </p:txBody>
      </p:sp>
      <p:sp>
        <p:nvSpPr>
          <p:cNvPr id="5" name="Text Placeholder 3"/>
          <p:cNvSpPr>
            <a:spLocks noGrp="1"/>
          </p:cNvSpPr>
          <p:nvPr>
            <p:ph type="body" sz="quarter" idx="12"/>
          </p:nvPr>
        </p:nvSpPr>
        <p:spPr>
          <a:xfrm>
            <a:off x="587375" y="2065337"/>
            <a:ext cx="8184485" cy="3703696"/>
          </a:xfrm>
        </p:spPr>
        <p:txBody>
          <a:bodyPr>
            <a:normAutofit/>
          </a:bodyPr>
          <a:lstStyle/>
          <a:p>
            <a:r>
              <a:rPr lang="da-DK" sz="3200" dirty="0" err="1"/>
              <a:t>Hands-on</a:t>
            </a:r>
            <a:r>
              <a:rPr lang="da-DK" sz="3200" dirty="0"/>
              <a:t> / Teori:</a:t>
            </a:r>
          </a:p>
          <a:p>
            <a:pPr lvl="1"/>
            <a:r>
              <a:rPr lang="da-DK" sz="2200" dirty="0"/>
              <a:t>Implementer en graf som en </a:t>
            </a:r>
            <a:r>
              <a:rPr lang="da-DK" sz="2200" dirty="0" err="1"/>
              <a:t>Adjacency</a:t>
            </a:r>
            <a:r>
              <a:rPr lang="da-DK" sz="2200" dirty="0"/>
              <a:t>-List</a:t>
            </a:r>
          </a:p>
          <a:p>
            <a:pPr lvl="2"/>
            <a:r>
              <a:rPr lang="da-DK" sz="2000" dirty="0"/>
              <a:t>Kun </a:t>
            </a:r>
            <a:r>
              <a:rPr lang="da-DK" sz="2000" dirty="0" err="1"/>
              <a:t>add-edge</a:t>
            </a:r>
            <a:r>
              <a:rPr lang="da-DK" sz="2000" dirty="0"/>
              <a:t> og </a:t>
            </a:r>
            <a:r>
              <a:rPr lang="da-DK" sz="2000" dirty="0" err="1"/>
              <a:t>add-vertix</a:t>
            </a:r>
            <a:r>
              <a:rPr lang="da-DK" sz="2000" dirty="0"/>
              <a:t> er vigtigt </a:t>
            </a:r>
            <a:r>
              <a:rPr lang="da-DK" sz="2000" dirty="0" err="1"/>
              <a:t>idag</a:t>
            </a:r>
            <a:endParaRPr lang="da-DK" sz="2000" dirty="0"/>
          </a:p>
          <a:p>
            <a:pPr lvl="1"/>
            <a:r>
              <a:rPr lang="da-DK" sz="2200" dirty="0"/>
              <a:t>Implementer BFS</a:t>
            </a:r>
          </a:p>
          <a:p>
            <a:pPr lvl="1"/>
            <a:r>
              <a:rPr lang="da-DK" sz="2200" dirty="0"/>
              <a:t>Implementer DFS</a:t>
            </a:r>
          </a:p>
          <a:p>
            <a:pPr lvl="1"/>
            <a:r>
              <a:rPr lang="da-DK" sz="2200" dirty="0"/>
              <a:t>Topologisk Sortering</a:t>
            </a:r>
          </a:p>
          <a:p>
            <a:pPr lvl="1"/>
            <a:r>
              <a:rPr lang="da-DK" sz="2200" dirty="0"/>
              <a:t>Undersøg om </a:t>
            </a:r>
            <a:r>
              <a:rPr lang="da-DK" sz="2200" dirty="0" err="1"/>
              <a:t>memoisering</a:t>
            </a:r>
            <a:r>
              <a:rPr lang="da-DK" sz="2200" dirty="0"/>
              <a:t> kan bruges i projektet!</a:t>
            </a:r>
          </a:p>
          <a:p>
            <a:pPr lvl="1"/>
            <a:endParaRPr lang="da-DK" sz="2200" dirty="0"/>
          </a:p>
        </p:txBody>
      </p:sp>
    </p:spTree>
    <p:extLst>
      <p:ext uri="{BB962C8B-B14F-4D97-AF65-F5344CB8AC3E}">
        <p14:creationId xmlns:p14="http://schemas.microsoft.com/office/powerpoint/2010/main" val="25204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409DB-3313-1111-EF58-FA7A39158863}"/>
              </a:ext>
            </a:extLst>
          </p:cNvPr>
          <p:cNvSpPr>
            <a:spLocks noGrp="1"/>
          </p:cNvSpPr>
          <p:nvPr>
            <p:ph type="sldNum" sz="quarter" idx="4"/>
          </p:nvPr>
        </p:nvSpPr>
        <p:spPr/>
        <p:txBody>
          <a:bodyPr/>
          <a:lstStyle/>
          <a:p>
            <a:fld id="{D8D877B3-D348-4611-9BDB-C5374591D951}" type="slidenum">
              <a:rPr lang="en-US" smtClean="0"/>
              <a:pPr/>
              <a:t>48</a:t>
            </a:fld>
            <a:endParaRPr lang="en-US" dirty="0"/>
          </a:p>
        </p:txBody>
      </p:sp>
      <p:sp>
        <p:nvSpPr>
          <p:cNvPr id="3" name="Title 2">
            <a:extLst>
              <a:ext uri="{FF2B5EF4-FFF2-40B4-BE49-F238E27FC236}">
                <a16:creationId xmlns:a16="http://schemas.microsoft.com/office/drawing/2014/main" id="{EE6CD9C7-46C8-42E4-7F9C-12223E0ED7FB}"/>
              </a:ext>
            </a:extLst>
          </p:cNvPr>
          <p:cNvSpPr>
            <a:spLocks noGrp="1"/>
          </p:cNvSpPr>
          <p:nvPr>
            <p:ph type="title"/>
          </p:nvPr>
        </p:nvSpPr>
        <p:spPr>
          <a:xfrm rot="19541037">
            <a:off x="-107570" y="1165818"/>
            <a:ext cx="5108575" cy="1474385"/>
          </a:xfrm>
        </p:spPr>
        <p:txBody>
          <a:bodyPr/>
          <a:lstStyle/>
          <a:p>
            <a:r>
              <a:rPr lang="da-DK" sz="4400" dirty="0"/>
              <a:t>Evaluering</a:t>
            </a:r>
          </a:p>
        </p:txBody>
      </p:sp>
      <p:sp>
        <p:nvSpPr>
          <p:cNvPr id="5" name="Text Placeholder 3">
            <a:extLst>
              <a:ext uri="{FF2B5EF4-FFF2-40B4-BE49-F238E27FC236}">
                <a16:creationId xmlns:a16="http://schemas.microsoft.com/office/drawing/2014/main" id="{1D1B7B8D-761B-3927-A1E6-5A84EE865580}"/>
              </a:ext>
            </a:extLst>
          </p:cNvPr>
          <p:cNvSpPr txBox="1">
            <a:spLocks/>
          </p:cNvSpPr>
          <p:nvPr/>
        </p:nvSpPr>
        <p:spPr>
          <a:xfrm>
            <a:off x="963900" y="5384820"/>
            <a:ext cx="10752512" cy="1425633"/>
          </a:xfrm>
          <a:prstGeom prst="rect">
            <a:avLst/>
          </a:prstGeom>
          <a:solidFill>
            <a:schemeClr val="bg1"/>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tinyurl.com/alg-f08-eval</a:t>
            </a:r>
          </a:p>
        </p:txBody>
      </p:sp>
      <p:pic>
        <p:nvPicPr>
          <p:cNvPr id="4" name="Picture 4" descr="Stonks Up Stongs GIF - StonksUp Stongs Meme GIFs">
            <a:extLst>
              <a:ext uri="{FF2B5EF4-FFF2-40B4-BE49-F238E27FC236}">
                <a16:creationId xmlns:a16="http://schemas.microsoft.com/office/drawing/2014/main" id="{8D2D830D-C696-C89B-42D8-6F88BC96961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08548" y="294752"/>
            <a:ext cx="7024863" cy="5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360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le 2"/>
          <p:cNvSpPr>
            <a:spLocks noGrp="1"/>
          </p:cNvSpPr>
          <p:nvPr>
            <p:ph type="title"/>
          </p:nvPr>
        </p:nvSpPr>
        <p:spPr/>
        <p:txBody>
          <a:bodyPr/>
          <a:lstStyle/>
          <a:p>
            <a:r>
              <a:rPr lang="da-DK" dirty="0"/>
              <a:t>Læringsmål</a:t>
            </a:r>
          </a:p>
        </p:txBody>
      </p:sp>
      <p:sp>
        <p:nvSpPr>
          <p:cNvPr id="4" name="Text Placeholder 3"/>
          <p:cNvSpPr>
            <a:spLocks noGrp="1"/>
          </p:cNvSpPr>
          <p:nvPr>
            <p:ph type="body" sz="quarter" idx="12"/>
          </p:nvPr>
        </p:nvSpPr>
        <p:spPr>
          <a:xfrm>
            <a:off x="587374" y="1228724"/>
            <a:ext cx="10918825" cy="5072063"/>
          </a:xfrm>
        </p:spPr>
        <p:txBody>
          <a:bodyPr>
            <a:noAutofit/>
          </a:bodyPr>
          <a:lstStyle/>
          <a:p>
            <a:pPr marL="0" indent="0">
              <a:lnSpc>
                <a:spcPct val="100000"/>
              </a:lnSpc>
              <a:buNone/>
            </a:pPr>
            <a:r>
              <a:rPr lang="da-DK" b="1" cap="all" dirty="0"/>
              <a:t>VIDEN</a:t>
            </a:r>
          </a:p>
          <a:p>
            <a:pPr>
              <a:lnSpc>
                <a:spcPct val="100000"/>
              </a:lnSpc>
            </a:pPr>
            <a:r>
              <a:rPr lang="da-DK" b="1" dirty="0">
                <a:solidFill>
                  <a:srgbClr val="002060"/>
                </a:solidFill>
              </a:rPr>
              <a:t>matematiske grundbegreber</a:t>
            </a:r>
            <a:r>
              <a:rPr lang="da-DK" dirty="0">
                <a:solidFill>
                  <a:srgbClr val="002060"/>
                </a:solidFill>
              </a:rPr>
              <a:t> </a:t>
            </a:r>
            <a:r>
              <a:rPr lang="da-DK" b="1" dirty="0">
                <a:solidFill>
                  <a:srgbClr val="002060"/>
                </a:solidFill>
              </a:rPr>
              <a:t>såsom </a:t>
            </a:r>
            <a:r>
              <a:rPr lang="da-DK" b="1" dirty="0" err="1">
                <a:solidFill>
                  <a:srgbClr val="002060"/>
                </a:solidFill>
              </a:rPr>
              <a:t>rekursion</a:t>
            </a:r>
            <a:r>
              <a:rPr lang="da-DK" dirty="0">
                <a:solidFill>
                  <a:srgbClr val="002060"/>
                </a:solidFill>
              </a:rPr>
              <a:t>, </a:t>
            </a:r>
            <a:r>
              <a:rPr lang="da-DK" b="1" dirty="0">
                <a:solidFill>
                  <a:srgbClr val="002060"/>
                </a:solidFill>
              </a:rPr>
              <a:t>induktion</a:t>
            </a:r>
            <a:r>
              <a:rPr lang="da-DK" dirty="0">
                <a:solidFill>
                  <a:srgbClr val="002060"/>
                </a:solidFill>
              </a:rPr>
              <a:t>, </a:t>
            </a:r>
            <a:r>
              <a:rPr lang="da-DK" b="1" dirty="0">
                <a:solidFill>
                  <a:srgbClr val="002060"/>
                </a:solidFill>
              </a:rPr>
              <a:t>konkret og abstrakt kompleksitet  </a:t>
            </a:r>
            <a:endParaRPr lang="da-DK" dirty="0">
              <a:solidFill>
                <a:srgbClr val="002060"/>
              </a:solidFill>
            </a:endParaRPr>
          </a:p>
          <a:p>
            <a:pPr>
              <a:lnSpc>
                <a:spcPct val="100000"/>
              </a:lnSpc>
            </a:pPr>
            <a:r>
              <a:rPr lang="da-DK" b="1" dirty="0"/>
              <a:t>interne og eksterne datastrukturer</a:t>
            </a:r>
            <a:r>
              <a:rPr lang="da-DK" dirty="0"/>
              <a:t>, </a:t>
            </a:r>
            <a:r>
              <a:rPr lang="da-DK" b="1" dirty="0">
                <a:solidFill>
                  <a:srgbClr val="002060"/>
                </a:solidFill>
              </a:rPr>
              <a:t>algoritmeprincipper</a:t>
            </a:r>
            <a:r>
              <a:rPr lang="da-DK" b="1" dirty="0"/>
              <a:t> såsom søgning</a:t>
            </a:r>
            <a:r>
              <a:rPr lang="da-DK" dirty="0"/>
              <a:t>, </a:t>
            </a:r>
            <a:r>
              <a:rPr lang="da-DK" b="1" dirty="0"/>
              <a:t>søgetræer, intern og ekstern </a:t>
            </a:r>
            <a:r>
              <a:rPr lang="da-DK" b="1" dirty="0">
                <a:solidFill>
                  <a:srgbClr val="002060"/>
                </a:solidFill>
              </a:rPr>
              <a:t>sortering</a:t>
            </a:r>
            <a:r>
              <a:rPr lang="da-DK" sz="1800" b="1" dirty="0">
                <a:solidFill>
                  <a:srgbClr val="FF0000"/>
                </a:solidFill>
              </a:rPr>
              <a:t>, </a:t>
            </a:r>
            <a:r>
              <a:rPr lang="da-DK" sz="1800" b="1" dirty="0">
                <a:solidFill>
                  <a:srgbClr val="FFC000"/>
                </a:solidFill>
              </a:rPr>
              <a:t>dynamisk programmering</a:t>
            </a:r>
            <a:r>
              <a:rPr lang="da-DK" sz="1800" dirty="0">
                <a:solidFill>
                  <a:srgbClr val="FFC000"/>
                </a:solidFill>
              </a:rPr>
              <a:t>, </a:t>
            </a:r>
            <a:r>
              <a:rPr lang="da-DK" b="1" dirty="0" err="1">
                <a:solidFill>
                  <a:srgbClr val="002060"/>
                </a:solidFill>
              </a:rPr>
              <a:t>divide</a:t>
            </a:r>
            <a:r>
              <a:rPr lang="da-DK" b="1" dirty="0">
                <a:solidFill>
                  <a:srgbClr val="002060"/>
                </a:solidFill>
              </a:rPr>
              <a:t> and </a:t>
            </a:r>
            <a:r>
              <a:rPr lang="da-DK" b="1" dirty="0" err="1">
                <a:solidFill>
                  <a:srgbClr val="002060"/>
                </a:solidFill>
              </a:rPr>
              <a:t>conquer</a:t>
            </a:r>
            <a:endParaRPr lang="da-DK" b="1" dirty="0">
              <a:solidFill>
                <a:srgbClr val="002060"/>
              </a:solidFill>
            </a:endParaRPr>
          </a:p>
          <a:p>
            <a:r>
              <a:rPr lang="da-DK" sz="2000" b="1" dirty="0">
                <a:solidFill>
                  <a:srgbClr val="FF0000"/>
                </a:solidFill>
              </a:rPr>
              <a:t>grafer og grafalgoritmer </a:t>
            </a:r>
            <a:r>
              <a:rPr lang="da-DK" dirty="0"/>
              <a:t>såsom korteste vej, sammenhængskomponenter, udspændende træer</a:t>
            </a:r>
            <a:endParaRPr lang="da-DK" cap="all" dirty="0"/>
          </a:p>
          <a:p>
            <a:pPr marL="0" indent="0">
              <a:lnSpc>
                <a:spcPct val="100000"/>
              </a:lnSpc>
              <a:buNone/>
            </a:pPr>
            <a:r>
              <a:rPr lang="da-DK" b="1" cap="all" dirty="0"/>
              <a:t>FÆRDIGHEDER</a:t>
            </a:r>
          </a:p>
          <a:p>
            <a:pPr>
              <a:lnSpc>
                <a:spcPct val="100000"/>
              </a:lnSpc>
            </a:pPr>
            <a:r>
              <a:rPr lang="da-DK" b="1" dirty="0"/>
              <a:t>bestemme abstrakt kompleksitet for konkrete funktioner </a:t>
            </a:r>
          </a:p>
          <a:p>
            <a:pPr>
              <a:lnSpc>
                <a:spcPct val="100000"/>
              </a:lnSpc>
            </a:pPr>
            <a:r>
              <a:rPr lang="da-DK" b="1" dirty="0"/>
              <a:t>gennemføre kompleksitets- og korrekthedsanalyse på simple algoritmer</a:t>
            </a:r>
            <a:r>
              <a:rPr lang="da-DK" b="1" dirty="0">
                <a:solidFill>
                  <a:srgbClr val="002060"/>
                </a:solidFill>
              </a:rPr>
              <a:t>, herunder </a:t>
            </a:r>
            <a:r>
              <a:rPr lang="da-DK" b="1" dirty="0" err="1">
                <a:solidFill>
                  <a:srgbClr val="002060"/>
                </a:solidFill>
              </a:rPr>
              <a:t>rekursive</a:t>
            </a:r>
            <a:r>
              <a:rPr lang="da-DK" b="1" dirty="0">
                <a:solidFill>
                  <a:srgbClr val="002060"/>
                </a:solidFill>
              </a:rPr>
              <a:t> algoritmer  </a:t>
            </a:r>
          </a:p>
          <a:p>
            <a:pPr>
              <a:lnSpc>
                <a:spcPct val="100000"/>
              </a:lnSpc>
            </a:pPr>
            <a:r>
              <a:rPr lang="da-DK" b="1" dirty="0">
                <a:solidFill>
                  <a:srgbClr val="002060"/>
                </a:solidFill>
              </a:rPr>
              <a:t>udvælge og anvende passende algoritmer til standard-opgaver, som f.eks. søgning, sortering </a:t>
            </a:r>
            <a:r>
              <a:rPr lang="da-DK" sz="1800" b="1" dirty="0">
                <a:solidFill>
                  <a:srgbClr val="FF0000"/>
                </a:solidFill>
              </a:rPr>
              <a:t>og </a:t>
            </a:r>
            <a:r>
              <a:rPr lang="da-DK" sz="1800" b="1" dirty="0" err="1">
                <a:solidFill>
                  <a:srgbClr val="FF0000"/>
                </a:solidFill>
              </a:rPr>
              <a:t>vejfinding</a:t>
            </a:r>
            <a:endParaRPr lang="da-DK" sz="1800" b="1" dirty="0">
              <a:solidFill>
                <a:srgbClr val="FF0000"/>
              </a:solidFill>
            </a:endParaRPr>
          </a:p>
          <a:p>
            <a:pPr marL="0" indent="0">
              <a:lnSpc>
                <a:spcPct val="100000"/>
              </a:lnSpc>
              <a:buNone/>
            </a:pPr>
            <a:br>
              <a:rPr lang="da-DK" sz="1800" b="1" cap="all" dirty="0">
                <a:solidFill>
                  <a:srgbClr val="FF0000"/>
                </a:solidFill>
              </a:rPr>
            </a:br>
            <a:r>
              <a:rPr lang="da-DK" b="1" cap="all" dirty="0"/>
              <a:t>KOMPETENCER</a:t>
            </a:r>
          </a:p>
          <a:p>
            <a:pPr>
              <a:lnSpc>
                <a:spcPct val="100000"/>
              </a:lnSpc>
            </a:pPr>
            <a:r>
              <a:rPr lang="da-DK" b="1" dirty="0">
                <a:solidFill>
                  <a:srgbClr val="FF0000"/>
                </a:solidFill>
              </a:rPr>
              <a:t>Den studerende skal, stillet overfor en ikke-standard programmeringsopgave kunne</a:t>
            </a:r>
          </a:p>
          <a:p>
            <a:pPr>
              <a:lnSpc>
                <a:spcPct val="100000"/>
              </a:lnSpc>
            </a:pPr>
            <a:r>
              <a:rPr lang="da-DK" b="1" dirty="0">
                <a:solidFill>
                  <a:srgbClr val="FF0000"/>
                </a:solidFill>
              </a:rPr>
              <a:t>udvikle algoritmer og </a:t>
            </a:r>
            <a:r>
              <a:rPr lang="da-DK" b="1" dirty="0">
                <a:solidFill>
                  <a:srgbClr val="002060"/>
                </a:solidFill>
              </a:rPr>
              <a:t>datastrukturer</a:t>
            </a:r>
            <a:r>
              <a:rPr lang="da-DK" b="1" dirty="0">
                <a:solidFill>
                  <a:srgbClr val="FF0000"/>
                </a:solidFill>
              </a:rPr>
              <a:t> til løsning af opgaven</a:t>
            </a:r>
          </a:p>
          <a:p>
            <a:pPr>
              <a:lnSpc>
                <a:spcPct val="100000"/>
              </a:lnSpc>
            </a:pPr>
            <a:r>
              <a:rPr lang="da-DK" b="1" dirty="0"/>
              <a:t>analysere de udviklede algoritmer</a:t>
            </a:r>
          </a:p>
        </p:txBody>
      </p:sp>
    </p:spTree>
    <p:extLst>
      <p:ext uri="{BB962C8B-B14F-4D97-AF65-F5344CB8AC3E}">
        <p14:creationId xmlns:p14="http://schemas.microsoft.com/office/powerpoint/2010/main" val="3031232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le 2"/>
          <p:cNvSpPr>
            <a:spLocks noGrp="1"/>
          </p:cNvSpPr>
          <p:nvPr>
            <p:ph type="title"/>
          </p:nvPr>
        </p:nvSpPr>
        <p:spPr>
          <a:xfrm>
            <a:off x="587374" y="370290"/>
            <a:ext cx="7480861" cy="1474385"/>
          </a:xfrm>
        </p:spPr>
        <p:txBody>
          <a:bodyPr/>
          <a:lstStyle/>
          <a:p>
            <a:r>
              <a:rPr lang="da-DK" dirty="0"/>
              <a:t>Hvorfor Grafer?</a:t>
            </a:r>
          </a:p>
        </p:txBody>
      </p:sp>
      <p:sp>
        <p:nvSpPr>
          <p:cNvPr id="4" name="Text Placeholder 3"/>
          <p:cNvSpPr>
            <a:spLocks noGrp="1"/>
          </p:cNvSpPr>
          <p:nvPr>
            <p:ph type="body" sz="quarter" idx="12"/>
          </p:nvPr>
        </p:nvSpPr>
        <p:spPr>
          <a:xfrm>
            <a:off x="585881" y="1286540"/>
            <a:ext cx="5451989" cy="5287969"/>
          </a:xfrm>
        </p:spPr>
        <p:txBody>
          <a:bodyPr>
            <a:noAutofit/>
          </a:bodyPr>
          <a:lstStyle/>
          <a:p>
            <a:r>
              <a:rPr lang="da-DK" sz="2000" dirty="0"/>
              <a:t>Repræsenterer mængder af objekter, </a:t>
            </a:r>
            <a:br>
              <a:rPr lang="da-DK" sz="2000" dirty="0"/>
            </a:br>
            <a:r>
              <a:rPr lang="da-DK" sz="2000" dirty="0"/>
              <a:t>og deres relationer</a:t>
            </a:r>
          </a:p>
          <a:p>
            <a:pPr lvl="1"/>
            <a:r>
              <a:rPr lang="da-DK" sz="1800" dirty="0"/>
              <a:t>Tit en binær eller en vægtet relation</a:t>
            </a:r>
          </a:p>
          <a:p>
            <a:r>
              <a:rPr lang="da-DK" sz="2000" dirty="0"/>
              <a:t>Bruges i mange datastrukturer i software</a:t>
            </a:r>
          </a:p>
          <a:p>
            <a:pPr lvl="1"/>
            <a:r>
              <a:rPr lang="da-DK" sz="1800" dirty="0" err="1"/>
              <a:t>Dependency</a:t>
            </a:r>
            <a:r>
              <a:rPr lang="da-DK" sz="1800" dirty="0"/>
              <a:t> </a:t>
            </a:r>
            <a:r>
              <a:rPr lang="da-DK" sz="1800" dirty="0" err="1"/>
              <a:t>Trees</a:t>
            </a:r>
            <a:r>
              <a:rPr lang="da-DK" sz="1800" dirty="0"/>
              <a:t> og Grafer</a:t>
            </a:r>
          </a:p>
          <a:p>
            <a:pPr lvl="1"/>
            <a:r>
              <a:rPr lang="da-DK" sz="1800" dirty="0"/>
              <a:t>Tidsserier (f.eks. </a:t>
            </a:r>
            <a:r>
              <a:rPr lang="da-DK" sz="1800" dirty="0" err="1"/>
              <a:t>stonks</a:t>
            </a:r>
            <a:r>
              <a:rPr lang="da-DK" sz="1800" dirty="0"/>
              <a:t>)</a:t>
            </a:r>
          </a:p>
          <a:p>
            <a:pPr lvl="1"/>
            <a:r>
              <a:rPr lang="da-DK" sz="1800" dirty="0"/>
              <a:t>Rutenetværk</a:t>
            </a:r>
          </a:p>
          <a:p>
            <a:r>
              <a:rPr lang="da-DK" sz="2000" dirty="0"/>
              <a:t>Mange software-baserede problemer kan udtrykkes effektivt i grafer</a:t>
            </a:r>
          </a:p>
          <a:p>
            <a:pPr lvl="1"/>
            <a:r>
              <a:rPr lang="da-DK" sz="1800" dirty="0" err="1"/>
              <a:t>Vejfinding</a:t>
            </a:r>
            <a:r>
              <a:rPr lang="da-DK" sz="1800" dirty="0"/>
              <a:t> i netværk eller på gaden</a:t>
            </a:r>
          </a:p>
          <a:p>
            <a:pPr lvl="1"/>
            <a:r>
              <a:rPr lang="da-DK" sz="1800" dirty="0"/>
              <a:t>Forståelse af relationer og interaktioner</a:t>
            </a:r>
          </a:p>
          <a:p>
            <a:pPr lvl="1"/>
            <a:r>
              <a:rPr lang="da-DK" sz="2000" b="1" dirty="0"/>
              <a:t>Sprogteknologi  / Natural Language Processing!</a:t>
            </a:r>
            <a:endParaRPr lang="da-DK" sz="1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733" y="860585"/>
            <a:ext cx="5403888" cy="2930525"/>
          </a:xfrm>
          <a:prstGeom prst="rect">
            <a:avLst/>
          </a:prstGeom>
        </p:spPr>
      </p:pic>
      <p:grpSp>
        <p:nvGrpSpPr>
          <p:cNvPr id="8" name="Group 7"/>
          <p:cNvGrpSpPr/>
          <p:nvPr/>
        </p:nvGrpSpPr>
        <p:grpSpPr>
          <a:xfrm>
            <a:off x="6037871" y="3831308"/>
            <a:ext cx="5324206" cy="2743201"/>
            <a:chOff x="6037871" y="3831308"/>
            <a:chExt cx="5324206" cy="2743201"/>
          </a:xfrm>
        </p:grpSpPr>
        <p:pic>
          <p:nvPicPr>
            <p:cNvPr id="2050" name="Picture 2" descr="The AMR graph for the sentence &quot; He tries to affect a British accent. &quot;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277" y="3831308"/>
              <a:ext cx="4876800" cy="2743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37871" y="5868961"/>
              <a:ext cx="4060727" cy="338554"/>
            </a:xfrm>
            <a:prstGeom prst="rect">
              <a:avLst/>
            </a:prstGeom>
          </p:spPr>
          <p:txBody>
            <a:bodyPr wrap="none">
              <a:spAutoFit/>
            </a:bodyPr>
            <a:lstStyle/>
            <a:p>
              <a:pPr lvl="1"/>
              <a:r>
                <a:rPr lang="da-DK" sz="1600" b="1" dirty="0"/>
                <a:t>”He </a:t>
              </a:r>
              <a:r>
                <a:rPr lang="da-DK" sz="1600" b="1" dirty="0" err="1"/>
                <a:t>tried</a:t>
              </a:r>
              <a:r>
                <a:rPr lang="da-DK" sz="1600" b="1" dirty="0"/>
                <a:t> to </a:t>
              </a:r>
              <a:r>
                <a:rPr lang="da-DK" sz="1600" b="1" dirty="0" err="1"/>
                <a:t>affect</a:t>
              </a:r>
              <a:r>
                <a:rPr lang="da-DK" sz="1600" b="1" dirty="0"/>
                <a:t> a British accent”</a:t>
              </a:r>
            </a:p>
          </p:txBody>
        </p:sp>
      </p:grpSp>
    </p:spTree>
    <p:extLst>
      <p:ext uri="{BB962C8B-B14F-4D97-AF65-F5344CB8AC3E}">
        <p14:creationId xmlns:p14="http://schemas.microsoft.com/office/powerpoint/2010/main" val="229007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7</a:t>
            </a:fld>
            <a:endParaRPr lang="en-US" dirty="0"/>
          </a:p>
        </p:txBody>
      </p:sp>
      <p:sp>
        <p:nvSpPr>
          <p:cNvPr id="3" name="Title 2"/>
          <p:cNvSpPr>
            <a:spLocks noGrp="1"/>
          </p:cNvSpPr>
          <p:nvPr>
            <p:ph type="title"/>
          </p:nvPr>
        </p:nvSpPr>
        <p:spPr>
          <a:xfrm>
            <a:off x="587374" y="370290"/>
            <a:ext cx="7105778" cy="1474385"/>
          </a:xfrm>
        </p:spPr>
        <p:txBody>
          <a:bodyPr/>
          <a:lstStyle/>
          <a:p>
            <a:r>
              <a:rPr lang="da-DK" dirty="0" err="1"/>
              <a:t>Undirected</a:t>
            </a:r>
            <a:r>
              <a:rPr lang="da-DK" dirty="0"/>
              <a:t> Graphs /</a:t>
            </a:r>
            <a:br>
              <a:rPr lang="da-DK" dirty="0"/>
            </a:br>
            <a:r>
              <a:rPr lang="da-DK" sz="2400" dirty="0"/>
              <a:t>”Ikke-orienterede Grafer”</a:t>
            </a:r>
            <a:endParaRPr lang="da-DK" dirty="0"/>
          </a:p>
        </p:txBody>
      </p:sp>
      <p:sp>
        <p:nvSpPr>
          <p:cNvPr id="4" name="Text Placeholder 3"/>
          <p:cNvSpPr>
            <a:spLocks noGrp="1"/>
          </p:cNvSpPr>
          <p:nvPr>
            <p:ph type="body" sz="quarter" idx="12"/>
          </p:nvPr>
        </p:nvSpPr>
        <p:spPr>
          <a:xfrm>
            <a:off x="587375" y="2065337"/>
            <a:ext cx="10752512" cy="1476149"/>
          </a:xfrm>
        </p:spPr>
        <p:txBody>
          <a:bodyPr>
            <a:noAutofit/>
          </a:bodyPr>
          <a:lstStyle/>
          <a:p>
            <a:r>
              <a:rPr lang="da-DK" sz="2000" dirty="0"/>
              <a:t>En graf er et par </a:t>
            </a:r>
            <a:r>
              <a:rPr lang="da-DK" sz="2000" b="1" dirty="0"/>
              <a:t>G = (V, E) </a:t>
            </a:r>
            <a:r>
              <a:rPr lang="da-DK" sz="2000" dirty="0"/>
              <a:t>= (</a:t>
            </a:r>
            <a:r>
              <a:rPr lang="da-DK" sz="2000" dirty="0" err="1"/>
              <a:t>Vertices</a:t>
            </a:r>
            <a:r>
              <a:rPr lang="da-DK" sz="2000" dirty="0"/>
              <a:t>, Edges) = (Knuder, Kanter)</a:t>
            </a:r>
          </a:p>
          <a:p>
            <a:pPr lvl="1"/>
            <a:r>
              <a:rPr lang="da-DK" sz="1800" b="1" dirty="0"/>
              <a:t>V</a:t>
            </a:r>
            <a:r>
              <a:rPr lang="da-DK" sz="1800" dirty="0"/>
              <a:t> = en mængde af </a:t>
            </a:r>
            <a:r>
              <a:rPr lang="da-DK" sz="1800" b="1" dirty="0"/>
              <a:t>knuder</a:t>
            </a:r>
          </a:p>
          <a:p>
            <a:pPr lvl="1"/>
            <a:r>
              <a:rPr lang="da-DK" sz="1800" b="1" dirty="0"/>
              <a:t>E</a:t>
            </a:r>
            <a:r>
              <a:rPr lang="da-DK" sz="1800" dirty="0"/>
              <a:t> ⊆ { </a:t>
            </a:r>
            <a:r>
              <a:rPr lang="da-DK" sz="1800" b="1" dirty="0"/>
              <a:t>{u, v} </a:t>
            </a:r>
            <a:r>
              <a:rPr lang="da-DK" sz="1800" dirty="0"/>
              <a:t>: </a:t>
            </a:r>
            <a:r>
              <a:rPr lang="da-DK" sz="1800" b="1" dirty="0"/>
              <a:t>u, v ∈ V</a:t>
            </a:r>
            <a:r>
              <a:rPr lang="da-DK" sz="1800" dirty="0"/>
              <a:t>} er en mængde </a:t>
            </a:r>
            <a:r>
              <a:rPr lang="da-DK" sz="1800" b="1" dirty="0"/>
              <a:t>kanter, </a:t>
            </a:r>
            <a:r>
              <a:rPr lang="da-DK" sz="1800" dirty="0"/>
              <a:t>der hver kant repræsenteres</a:t>
            </a:r>
            <a:r>
              <a:rPr lang="da-DK" sz="1800" b="1" dirty="0"/>
              <a:t> </a:t>
            </a:r>
            <a:r>
              <a:rPr lang="da-DK" sz="1800" dirty="0"/>
              <a:t>af et </a:t>
            </a:r>
            <a:r>
              <a:rPr lang="da-DK" sz="1800" dirty="0" err="1"/>
              <a:t>two</a:t>
            </a:r>
            <a:r>
              <a:rPr lang="da-DK" sz="1800" dirty="0"/>
              <a:t>-set af knuder </a:t>
            </a:r>
          </a:p>
          <a:p>
            <a:r>
              <a:rPr lang="da-DK" sz="2000" dirty="0"/>
              <a:t>Knuderne </a:t>
            </a:r>
            <a:r>
              <a:rPr lang="da-DK" sz="2000" b="1" dirty="0"/>
              <a:t>u </a:t>
            </a:r>
            <a:r>
              <a:rPr lang="da-DK" sz="2000" dirty="0"/>
              <a:t>og </a:t>
            </a:r>
            <a:r>
              <a:rPr lang="da-DK" sz="2000" b="1" dirty="0"/>
              <a:t>v</a:t>
            </a:r>
            <a:r>
              <a:rPr lang="da-DK" sz="2000" dirty="0"/>
              <a:t> i en </a:t>
            </a:r>
            <a:r>
              <a:rPr lang="da-DK" sz="2000" b="1" dirty="0"/>
              <a:t>kant </a:t>
            </a:r>
            <a:r>
              <a:rPr lang="da-DK" sz="2000" dirty="0"/>
              <a:t>{</a:t>
            </a:r>
            <a:r>
              <a:rPr lang="da-DK" sz="2000" b="1" dirty="0"/>
              <a:t>u, v</a:t>
            </a:r>
            <a:r>
              <a:rPr lang="da-DK" sz="2000" dirty="0"/>
              <a:t>} ∈ E er endepunkterne af kanten</a:t>
            </a:r>
          </a:p>
          <a:p>
            <a:endParaRPr lang="da-DK" sz="2000" dirty="0"/>
          </a:p>
        </p:txBody>
      </p:sp>
      <p:pic>
        <p:nvPicPr>
          <p:cNvPr id="5" name="Picture 4"/>
          <p:cNvPicPr>
            <a:picLocks noChangeAspect="1"/>
          </p:cNvPicPr>
          <p:nvPr/>
        </p:nvPicPr>
        <p:blipFill>
          <a:blip r:embed="rId2"/>
          <a:stretch>
            <a:fillRect/>
          </a:stretch>
        </p:blipFill>
        <p:spPr>
          <a:xfrm>
            <a:off x="1562100" y="3980398"/>
            <a:ext cx="9067800" cy="2609850"/>
          </a:xfrm>
          <a:prstGeom prst="rect">
            <a:avLst/>
          </a:prstGeom>
        </p:spPr>
      </p:pic>
    </p:spTree>
    <p:extLst>
      <p:ext uri="{BB962C8B-B14F-4D97-AF65-F5344CB8AC3E}">
        <p14:creationId xmlns:p14="http://schemas.microsoft.com/office/powerpoint/2010/main" val="413100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Title 2"/>
          <p:cNvSpPr>
            <a:spLocks noGrp="1"/>
          </p:cNvSpPr>
          <p:nvPr>
            <p:ph type="title"/>
          </p:nvPr>
        </p:nvSpPr>
        <p:spPr/>
        <p:txBody>
          <a:bodyPr/>
          <a:lstStyle/>
          <a:p>
            <a:r>
              <a:rPr lang="da-DK" dirty="0" err="1"/>
              <a:t>Directed</a:t>
            </a:r>
            <a:r>
              <a:rPr lang="da-DK" dirty="0"/>
              <a:t> Graphs /</a:t>
            </a:r>
            <a:br>
              <a:rPr lang="da-DK" dirty="0"/>
            </a:br>
            <a:r>
              <a:rPr lang="da-DK" sz="2400" dirty="0"/>
              <a:t>”Orienterede Grafer”</a:t>
            </a:r>
            <a:endParaRPr lang="da-DK" dirty="0"/>
          </a:p>
        </p:txBody>
      </p:sp>
      <p:sp>
        <p:nvSpPr>
          <p:cNvPr id="4" name="Text Placeholder 3"/>
          <p:cNvSpPr>
            <a:spLocks noGrp="1"/>
          </p:cNvSpPr>
          <p:nvPr>
            <p:ph type="body" sz="quarter" idx="12"/>
          </p:nvPr>
        </p:nvSpPr>
        <p:spPr>
          <a:xfrm>
            <a:off x="587375" y="2065337"/>
            <a:ext cx="10752512" cy="1737229"/>
          </a:xfrm>
        </p:spPr>
        <p:txBody>
          <a:bodyPr>
            <a:noAutofit/>
          </a:bodyPr>
          <a:lstStyle/>
          <a:p>
            <a:r>
              <a:rPr lang="da-DK" sz="2000" dirty="0"/>
              <a:t>En graf er et par </a:t>
            </a:r>
            <a:r>
              <a:rPr lang="da-DK" sz="2000" b="1" dirty="0"/>
              <a:t>G = (V, E) </a:t>
            </a:r>
            <a:r>
              <a:rPr lang="da-DK" sz="2000" dirty="0"/>
              <a:t>= (</a:t>
            </a:r>
            <a:r>
              <a:rPr lang="da-DK" sz="2000" dirty="0" err="1"/>
              <a:t>Vertices</a:t>
            </a:r>
            <a:r>
              <a:rPr lang="da-DK" sz="2000" dirty="0"/>
              <a:t>, Edges) = (Knuder, Kanter)</a:t>
            </a:r>
          </a:p>
          <a:p>
            <a:pPr lvl="1"/>
            <a:r>
              <a:rPr lang="da-DK" sz="1800" b="1" dirty="0"/>
              <a:t>V</a:t>
            </a:r>
            <a:r>
              <a:rPr lang="da-DK" sz="1800" dirty="0"/>
              <a:t> = en mængde af Knuder</a:t>
            </a:r>
          </a:p>
          <a:p>
            <a:pPr lvl="1"/>
            <a:r>
              <a:rPr lang="da-DK" sz="1800" b="1" dirty="0"/>
              <a:t>E</a:t>
            </a:r>
            <a:r>
              <a:rPr lang="da-DK" sz="1800" dirty="0"/>
              <a:t> ⊆ V x V er en mængde af </a:t>
            </a:r>
            <a:r>
              <a:rPr lang="da-DK" sz="1800" b="1" dirty="0"/>
              <a:t>kanter, </a:t>
            </a:r>
            <a:r>
              <a:rPr lang="da-DK" sz="1800" dirty="0"/>
              <a:t>der hvert element repræsenteres af et par af knuder</a:t>
            </a:r>
          </a:p>
          <a:p>
            <a:r>
              <a:rPr lang="da-DK" sz="2000" dirty="0"/>
              <a:t>Knuderne </a:t>
            </a:r>
            <a:r>
              <a:rPr lang="da-DK" sz="2000" b="1" dirty="0"/>
              <a:t>u </a:t>
            </a:r>
            <a:r>
              <a:rPr lang="da-DK" sz="2000" dirty="0"/>
              <a:t>og </a:t>
            </a:r>
            <a:r>
              <a:rPr lang="da-DK" sz="2000" b="1" dirty="0"/>
              <a:t>v</a:t>
            </a:r>
            <a:r>
              <a:rPr lang="da-DK" sz="2000" dirty="0"/>
              <a:t> i en </a:t>
            </a:r>
            <a:r>
              <a:rPr lang="da-DK" sz="2000" b="1" dirty="0"/>
              <a:t>kant </a:t>
            </a:r>
            <a:r>
              <a:rPr lang="da-DK" sz="2000" dirty="0"/>
              <a:t>(u, v) ∈ E er endepunkterne af kanten</a:t>
            </a:r>
          </a:p>
          <a:p>
            <a:pPr lvl="1"/>
            <a:r>
              <a:rPr lang="da-DK" sz="1800" dirty="0"/>
              <a:t>Her kaldes </a:t>
            </a:r>
            <a:r>
              <a:rPr lang="da-DK" sz="1800" b="1" dirty="0"/>
              <a:t>u </a:t>
            </a:r>
            <a:r>
              <a:rPr lang="da-DK" sz="1800" dirty="0"/>
              <a:t>for </a:t>
            </a:r>
            <a:r>
              <a:rPr lang="da-DK" sz="1800" b="1" dirty="0"/>
              <a:t>source</a:t>
            </a:r>
            <a:r>
              <a:rPr lang="da-DK" sz="1800" dirty="0"/>
              <a:t> og </a:t>
            </a:r>
            <a:r>
              <a:rPr lang="da-DK" sz="1800" b="1" dirty="0"/>
              <a:t>v</a:t>
            </a:r>
            <a:r>
              <a:rPr lang="da-DK" sz="1800" dirty="0"/>
              <a:t> for </a:t>
            </a:r>
            <a:r>
              <a:rPr lang="da-DK" sz="1800" b="1" dirty="0" err="1"/>
              <a:t>target</a:t>
            </a:r>
            <a:endParaRPr lang="da-DK" sz="1800" dirty="0"/>
          </a:p>
          <a:p>
            <a:endParaRPr lang="da-DK" sz="2000" dirty="0"/>
          </a:p>
          <a:p>
            <a:endParaRPr lang="da-DK" sz="2000" dirty="0"/>
          </a:p>
        </p:txBody>
      </p:sp>
      <p:pic>
        <p:nvPicPr>
          <p:cNvPr id="5" name="Picture 4"/>
          <p:cNvPicPr>
            <a:picLocks noChangeAspect="1"/>
          </p:cNvPicPr>
          <p:nvPr/>
        </p:nvPicPr>
        <p:blipFill>
          <a:blip r:embed="rId2"/>
          <a:stretch>
            <a:fillRect/>
          </a:stretch>
        </p:blipFill>
        <p:spPr>
          <a:xfrm>
            <a:off x="1624361" y="4436359"/>
            <a:ext cx="9144000" cy="2066925"/>
          </a:xfrm>
          <a:prstGeom prst="rect">
            <a:avLst/>
          </a:prstGeom>
        </p:spPr>
      </p:pic>
    </p:spTree>
    <p:extLst>
      <p:ext uri="{BB962C8B-B14F-4D97-AF65-F5344CB8AC3E}">
        <p14:creationId xmlns:p14="http://schemas.microsoft.com/office/powerpoint/2010/main" val="420106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C8672B-2CFF-4945-B702-389DD56C9831}"/>
              </a:ext>
            </a:extLst>
          </p:cNvPr>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le 2">
            <a:extLst>
              <a:ext uri="{FF2B5EF4-FFF2-40B4-BE49-F238E27FC236}">
                <a16:creationId xmlns:a16="http://schemas.microsoft.com/office/drawing/2014/main" id="{09550AB9-10EB-4645-8760-D55503E93999}"/>
              </a:ext>
            </a:extLst>
          </p:cNvPr>
          <p:cNvSpPr>
            <a:spLocks noGrp="1"/>
          </p:cNvSpPr>
          <p:nvPr>
            <p:ph type="title"/>
          </p:nvPr>
        </p:nvSpPr>
        <p:spPr>
          <a:xfrm>
            <a:off x="587374" y="370290"/>
            <a:ext cx="7926005" cy="1474385"/>
          </a:xfrm>
        </p:spPr>
        <p:txBody>
          <a:bodyPr/>
          <a:lstStyle/>
          <a:p>
            <a:r>
              <a:rPr lang="da-DK" dirty="0"/>
              <a:t>Analyse af algoritmer der opererer på grafer</a:t>
            </a:r>
          </a:p>
        </p:txBody>
      </p:sp>
      <p:pic>
        <p:nvPicPr>
          <p:cNvPr id="5" name="Picture 4">
            <a:extLst>
              <a:ext uri="{FF2B5EF4-FFF2-40B4-BE49-F238E27FC236}">
                <a16:creationId xmlns:a16="http://schemas.microsoft.com/office/drawing/2014/main" id="{DBA10223-DFA1-4A3C-BBF4-88FDAD2501E0}"/>
              </a:ext>
            </a:extLst>
          </p:cNvPr>
          <p:cNvPicPr>
            <a:picLocks noChangeAspect="1"/>
          </p:cNvPicPr>
          <p:nvPr/>
        </p:nvPicPr>
        <p:blipFill>
          <a:blip r:embed="rId2"/>
          <a:stretch>
            <a:fillRect/>
          </a:stretch>
        </p:blipFill>
        <p:spPr>
          <a:xfrm>
            <a:off x="1562100" y="3541486"/>
            <a:ext cx="9067800" cy="2609850"/>
          </a:xfrm>
          <a:prstGeom prst="rect">
            <a:avLst/>
          </a:prstGeom>
        </p:spPr>
      </p:pic>
      <p:pic>
        <p:nvPicPr>
          <p:cNvPr id="6" name="Picture 5">
            <a:extLst>
              <a:ext uri="{FF2B5EF4-FFF2-40B4-BE49-F238E27FC236}">
                <a16:creationId xmlns:a16="http://schemas.microsoft.com/office/drawing/2014/main" id="{1FD0E966-7351-4233-93D5-C64ABBAD7E03}"/>
              </a:ext>
            </a:extLst>
          </p:cNvPr>
          <p:cNvPicPr>
            <a:picLocks noChangeAspect="1"/>
          </p:cNvPicPr>
          <p:nvPr/>
        </p:nvPicPr>
        <p:blipFill>
          <a:blip r:embed="rId3"/>
          <a:stretch>
            <a:fillRect/>
          </a:stretch>
        </p:blipFill>
        <p:spPr>
          <a:xfrm>
            <a:off x="1881662" y="2034870"/>
            <a:ext cx="7857824" cy="1394130"/>
          </a:xfrm>
          <a:prstGeom prst="rect">
            <a:avLst/>
          </a:prstGeom>
        </p:spPr>
      </p:pic>
      <p:grpSp>
        <p:nvGrpSpPr>
          <p:cNvPr id="13" name="Group 12">
            <a:extLst>
              <a:ext uri="{FF2B5EF4-FFF2-40B4-BE49-F238E27FC236}">
                <a16:creationId xmlns:a16="http://schemas.microsoft.com/office/drawing/2014/main" id="{7DA8BEAC-EC56-48CC-B136-55B06FE0BD2C}"/>
              </a:ext>
            </a:extLst>
          </p:cNvPr>
          <p:cNvGrpSpPr/>
          <p:nvPr/>
        </p:nvGrpSpPr>
        <p:grpSpPr>
          <a:xfrm>
            <a:off x="5318234" y="2063155"/>
            <a:ext cx="1555531" cy="2004348"/>
            <a:chOff x="5318234" y="2063155"/>
            <a:chExt cx="1555531" cy="2004348"/>
          </a:xfrm>
        </p:grpSpPr>
        <p:sp>
          <p:nvSpPr>
            <p:cNvPr id="7" name="Oval 6">
              <a:extLst>
                <a:ext uri="{FF2B5EF4-FFF2-40B4-BE49-F238E27FC236}">
                  <a16:creationId xmlns:a16="http://schemas.microsoft.com/office/drawing/2014/main" id="{64E6BFCD-28B0-4889-9A2D-913C96E16C65}"/>
                </a:ext>
              </a:extLst>
            </p:cNvPr>
            <p:cNvSpPr/>
            <p:nvPr/>
          </p:nvSpPr>
          <p:spPr>
            <a:xfrm>
              <a:off x="5318234" y="2063155"/>
              <a:ext cx="1555531" cy="11408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0" name="Straight Arrow Connector 9">
              <a:extLst>
                <a:ext uri="{FF2B5EF4-FFF2-40B4-BE49-F238E27FC236}">
                  <a16:creationId xmlns:a16="http://schemas.microsoft.com/office/drawing/2014/main" id="{146C866A-F545-4D9F-A989-8433C8CFA637}"/>
                </a:ext>
              </a:extLst>
            </p:cNvPr>
            <p:cNvCxnSpPr>
              <a:stCxn id="7" idx="4"/>
            </p:cNvCxnSpPr>
            <p:nvPr/>
          </p:nvCxnSpPr>
          <p:spPr>
            <a:xfrm flipH="1">
              <a:off x="5444359" y="3204028"/>
              <a:ext cx="651641" cy="86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4D2F377-EBBB-45AE-9CC0-172A66709539}"/>
              </a:ext>
            </a:extLst>
          </p:cNvPr>
          <p:cNvGrpSpPr/>
          <p:nvPr/>
        </p:nvGrpSpPr>
        <p:grpSpPr>
          <a:xfrm>
            <a:off x="5444359" y="2066033"/>
            <a:ext cx="3715406" cy="2590050"/>
            <a:chOff x="5444359" y="2066033"/>
            <a:chExt cx="3715406" cy="2590050"/>
          </a:xfrm>
        </p:grpSpPr>
        <p:sp>
          <p:nvSpPr>
            <p:cNvPr id="8" name="Oval 7">
              <a:extLst>
                <a:ext uri="{FF2B5EF4-FFF2-40B4-BE49-F238E27FC236}">
                  <a16:creationId xmlns:a16="http://schemas.microsoft.com/office/drawing/2014/main" id="{9541675A-4FD7-411F-B571-6759DC1D6663}"/>
                </a:ext>
              </a:extLst>
            </p:cNvPr>
            <p:cNvSpPr/>
            <p:nvPr/>
          </p:nvSpPr>
          <p:spPr>
            <a:xfrm>
              <a:off x="7604234" y="2066033"/>
              <a:ext cx="1555531" cy="11408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2" name="Straight Arrow Connector 11">
              <a:extLst>
                <a:ext uri="{FF2B5EF4-FFF2-40B4-BE49-F238E27FC236}">
                  <a16:creationId xmlns:a16="http://schemas.microsoft.com/office/drawing/2014/main" id="{BB2833CE-E746-4DA3-A5FD-B18DA1004680}"/>
                </a:ext>
              </a:extLst>
            </p:cNvPr>
            <p:cNvCxnSpPr>
              <a:stCxn id="8" idx="4"/>
            </p:cNvCxnSpPr>
            <p:nvPr/>
          </p:nvCxnSpPr>
          <p:spPr>
            <a:xfrm flipH="1">
              <a:off x="5444359" y="3206906"/>
              <a:ext cx="2937641" cy="1449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653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2.xml><?xml version="1.0" encoding="utf-8"?>
<ds:datastoreItem xmlns:ds="http://schemas.openxmlformats.org/officeDocument/2006/customXml" ds:itemID="{26ED49AB-59DE-4FF7-9348-60B6F5ACD27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fb3083c-c57b-4611-a9bc-f653d3097a5f"/>
    <ds:schemaRef ds:uri="http://www.w3.org/XML/1998/namespace"/>
    <ds:schemaRef ds:uri="http://purl.org/dc/dcmitype/"/>
  </ds:schemaRefs>
</ds:datastoreItem>
</file>

<file path=customXml/itemProps3.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AAU 16_9 (EN)</Template>
  <TotalTime>33645</TotalTime>
  <Words>2606</Words>
  <Application>Microsoft Office PowerPoint</Application>
  <PresentationFormat>Widescreen</PresentationFormat>
  <Paragraphs>341</Paragraphs>
  <Slides>48</Slides>
  <Notes>0</Notes>
  <HiddenSlides>3</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48</vt:i4>
      </vt:variant>
    </vt:vector>
  </HeadingPairs>
  <TitlesOfParts>
    <vt:vector size="55" baseType="lpstr">
      <vt:lpstr>apple color emoji</vt:lpstr>
      <vt:lpstr>Arial</vt:lpstr>
      <vt:lpstr>Arial Black</vt:lpstr>
      <vt:lpstr>Calibri</vt:lpstr>
      <vt:lpstr>AAU PowerPoint</vt:lpstr>
      <vt:lpstr>AAU PowerPoint - Blue</vt:lpstr>
      <vt:lpstr>1_AAU PowerPoint</vt:lpstr>
      <vt:lpstr>Grafer og  Elementære Grafalgoritmer  Algorithms and Data Structures, ALG, F23, Lecture 8</vt:lpstr>
      <vt:lpstr>Opdateringer</vt:lpstr>
      <vt:lpstr>Forelæsningernes emner</vt:lpstr>
      <vt:lpstr>Outline</vt:lpstr>
      <vt:lpstr>Læringsmål</vt:lpstr>
      <vt:lpstr>Hvorfor Grafer?</vt:lpstr>
      <vt:lpstr>Undirected Graphs / ”Ikke-orienterede Grafer”</vt:lpstr>
      <vt:lpstr>Directed Graphs / ”Orienterede Grafer”</vt:lpstr>
      <vt:lpstr>Analyse af algoritmer der opererer på grafer</vt:lpstr>
      <vt:lpstr>Repræsentation af grafer: Adjacency Matrix</vt:lpstr>
      <vt:lpstr>Hvilke matcher?</vt:lpstr>
      <vt:lpstr>Repræsentation af grafer: Adjacency Lists</vt:lpstr>
      <vt:lpstr>Breadth-First Search</vt:lpstr>
      <vt:lpstr>Breadth-First Search</vt:lpstr>
      <vt:lpstr>BFS: Pseudokode</vt:lpstr>
      <vt:lpstr>BFS: Pseudokode</vt:lpstr>
      <vt:lpstr>BFS</vt:lpstr>
      <vt:lpstr>BFS: Køretid</vt:lpstr>
      <vt:lpstr>Depth-First Search</vt:lpstr>
      <vt:lpstr>Depth-First Search vs. Breadth-First Search</vt:lpstr>
      <vt:lpstr>Depth-First Search</vt:lpstr>
      <vt:lpstr>DFS: Pseudokode</vt:lpstr>
      <vt:lpstr>DFS: Pseudokode</vt:lpstr>
      <vt:lpstr>DFS: Køretid</vt:lpstr>
      <vt:lpstr>Case 1 – 20 min</vt:lpstr>
      <vt:lpstr>DFS/BFS</vt:lpstr>
      <vt:lpstr>Case Time</vt:lpstr>
      <vt:lpstr>Depth-first vs.  Breadth-first Case (F21)</vt:lpstr>
      <vt:lpstr>PowerPoint Presentation</vt:lpstr>
      <vt:lpstr>Topologisk Sortering</vt:lpstr>
      <vt:lpstr>Eksempel</vt:lpstr>
      <vt:lpstr>Topologisk Sortering: Pseudokode</vt:lpstr>
      <vt:lpstr>PowerPoint Presentation</vt:lpstr>
      <vt:lpstr>Topologisk Live-Case</vt:lpstr>
      <vt:lpstr>PowerPoint Presentation</vt:lpstr>
      <vt:lpstr>BONUS SLIDES!!!</vt:lpstr>
      <vt:lpstr>Bonus Outline</vt:lpstr>
      <vt:lpstr>Hvorfor  Dynamisk Programmering?</vt:lpstr>
      <vt:lpstr>Rod Cutting  ”stangskæring”</vt:lpstr>
      <vt:lpstr>Rod-Cutting</vt:lpstr>
      <vt:lpstr>Naiv løsning:  Brute-force</vt:lpstr>
      <vt:lpstr>Kan Cut-Rod forbedres?</vt:lpstr>
      <vt:lpstr>Memoisering</vt:lpstr>
      <vt:lpstr>Memoisering af Rod-Cutting</vt:lpstr>
      <vt:lpstr>Memoisering af Rod-Cutting: Køretid</vt:lpstr>
      <vt:lpstr>Opsummering</vt:lpstr>
      <vt:lpstr>Dagens Opgaver</vt:lpstr>
      <vt:lpstr>Evaluering</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Sorting Algorithms  (ALG, Spring 2021, Algorithms and Data Structures)</dc:title>
  <dc:creator>Johannes Bjerva</dc:creator>
  <cp:lastModifiedBy>Johannes Bjerva</cp:lastModifiedBy>
  <cp:revision>657</cp:revision>
  <cp:lastPrinted>2017-03-09T03:48:56Z</cp:lastPrinted>
  <dcterms:created xsi:type="dcterms:W3CDTF">2021-01-19T07:16:12Z</dcterms:created>
  <dcterms:modified xsi:type="dcterms:W3CDTF">2023-05-04T06:00:15Z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